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8" r:id="rId2"/>
    <p:sldId id="675" r:id="rId3"/>
    <p:sldId id="676" r:id="rId4"/>
    <p:sldId id="677" r:id="rId5"/>
    <p:sldId id="678" r:id="rId6"/>
    <p:sldId id="684" r:id="rId7"/>
    <p:sldId id="679" r:id="rId8"/>
    <p:sldId id="681" r:id="rId9"/>
    <p:sldId id="680" r:id="rId10"/>
    <p:sldId id="682" r:id="rId11"/>
    <p:sldId id="683" r:id="rId12"/>
    <p:sldId id="686" r:id="rId13"/>
    <p:sldId id="685" r:id="rId14"/>
    <p:sldId id="688" r:id="rId15"/>
    <p:sldId id="689" r:id="rId16"/>
    <p:sldId id="421" r:id="rId17"/>
    <p:sldId id="422" r:id="rId18"/>
    <p:sldId id="423" r:id="rId19"/>
    <p:sldId id="424" r:id="rId20"/>
    <p:sldId id="425" r:id="rId21"/>
    <p:sldId id="426" r:id="rId22"/>
    <p:sldId id="427" r:id="rId23"/>
    <p:sldId id="428" r:id="rId24"/>
    <p:sldId id="429" r:id="rId25"/>
    <p:sldId id="430" r:id="rId26"/>
    <p:sldId id="431" r:id="rId27"/>
    <p:sldId id="432" r:id="rId28"/>
    <p:sldId id="433" r:id="rId29"/>
    <p:sldId id="434" r:id="rId30"/>
    <p:sldId id="435" r:id="rId31"/>
    <p:sldId id="436" r:id="rId32"/>
    <p:sldId id="437" r:id="rId33"/>
    <p:sldId id="438" r:id="rId34"/>
    <p:sldId id="439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25T02:28:57.27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2060 24575,'0'-28'0,"0"-5"0,19-20 0,-4 8 0,27-24 0,-1 11 0,-15 13 0,3-1-461,4 3 0,2 0 461,-1-10 0,0-1 0,5 4 0,1 1 0,-2-5 0,-1 0 0,1 0 0,-1 1 0,-2 13 0,-1-1 0,-2-11 0,1 1 0,35-20 0,-32 24 0,1-1 0,3 6 0,0 2 0,-5 1 0,0 1 0,7 1 0,1 3-404,26-25 404,-27 27 0,1 2 0,29-22 0,1 2 0,-3 7 0,0 8 0,-9 1 0,7 6 0,-14 8 0,14-7 0,-15 13 0,15-6 903,-14 6-903,14 0 423,-14-4-423,14 2 0,-15-3 0,0 1 0,-10 4 0,-8-3 0,-6 10 0,-6-2 0,-8 7 0,-5-2 0,0 4 0,-1 0 0,-4 4 0,-5-3 0,-1 7 0,-7-3 0,3 1 0,-1 2 0,2-7 0,4 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25T02:29:18.98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4431 1 24575,'-17'0'0,"-13"0"0,-38 0 0,-7 0 0,16 0 0,-4 0-1006,0 0 1,-2 0 1005,-10 0 0,-2 0 0,-5 0 0,0 0-789,0 0 1,0 0 788,-6 0 0,-1 0 0,-7-1 0,-2 2-1274,1 2 0,-2 2 1274,26 1 0,-2 0 0,2 2 0,-25 6 0,1 2 0,29-2 0,0 2 0,0 2 0,-1 0 0,0 2 0,1 1 0,4 1 0,0 1 0,-1 0 0,-8 1 0,-1-1 0,1 2 0,7-1 0,1 2 0,0-2-461,0-1 0,-1 0 1,4-1 460,-11 8 0,2 3 0,8-3 0,-3 4 0,7-4 0,10-4 0,1 1 0,-13 8 0,-7 5 0,7-2 0,13-4 0,3-1 249,-12 7 0,1-1-249,8-4 0,4-1 0,-25 19 0,26-22 0,1 0 0,-25 21 1642,10-4-1642,12-14 2682,19-10-2682,-1-8 1897,16-6-1897,0 1 799,11-6-799,5-1 0,5-4 0,5 0 0,1 0 0,12 0 0,-15 0 0,3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9-25T02:29:26.74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928 1 24575,'-26'0'0,"5"0"0,-7 0 0,0 0 0,-2 0 0,-13 0 0,6 0 0,-21 0 0,18 0 0,-17 0 0,12 0 0,0 0 0,2 0 0,8 0 0,-1 0 0,6 0 0,3 0 0,5 0 0,0 0 0,5 0 0,-3 0 0,4 0 0,-1 0 0,-3 0 0,3 0 0,1 0 0,-5 0 0,5 0 0,-1 0 0,-3 0 0,8 0 0,-3 0 0,5 0 0,0 0 0,1 0 0,7 0 0,3 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tiff>
</file>

<file path=ppt/media/image29.tiff>
</file>

<file path=ppt/media/image3.png>
</file>

<file path=ppt/media/image30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BD908E-EFCD-473F-BECC-F6C563D89F05}" type="datetimeFigureOut">
              <a:rPr lang="en-IN" smtClean="0"/>
              <a:t>20-05-2022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53F55-A6DE-4850-B939-8EDB8DBB1E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6381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BB0408-F7D0-4348-886E-24DD55A4A6FC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3458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>
            <a:extLst>
              <a:ext uri="{FF2B5EF4-FFF2-40B4-BE49-F238E27FC236}">
                <a16:creationId xmlns:a16="http://schemas.microsoft.com/office/drawing/2014/main" id="{B1C65613-B757-1447-A16B-7AD2C8E7FA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FFE514C5-931C-B34E-9B04-94C3F5313152}" type="slidenum">
              <a:rPr lang="en-US" altLang="en-US" sz="1200"/>
              <a:pPr/>
              <a:t>17</a:t>
            </a:fld>
            <a:endParaRPr lang="en-US" altLang="en-US" sz="1200"/>
          </a:p>
        </p:txBody>
      </p:sp>
      <p:sp>
        <p:nvSpPr>
          <p:cNvPr id="77827" name="Rectangle 2">
            <a:extLst>
              <a:ext uri="{FF2B5EF4-FFF2-40B4-BE49-F238E27FC236}">
                <a16:creationId xmlns:a16="http://schemas.microsoft.com/office/drawing/2014/main" id="{235BD863-4317-3240-8099-3F2DA11A1A3E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7828" name="Rectangle 3">
            <a:extLst>
              <a:ext uri="{FF2B5EF4-FFF2-40B4-BE49-F238E27FC236}">
                <a16:creationId xmlns:a16="http://schemas.microsoft.com/office/drawing/2014/main" id="{2072E9CA-6EAA-8043-9FD2-C6AFD0451B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2530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>
            <a:extLst>
              <a:ext uri="{FF2B5EF4-FFF2-40B4-BE49-F238E27FC236}">
                <a16:creationId xmlns:a16="http://schemas.microsoft.com/office/drawing/2014/main" id="{8408CDED-834B-2141-A1FA-8597167ED1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C1FBE381-4408-B842-9ABC-8C3FD724C0AD}" type="slidenum">
              <a:rPr lang="en-US" altLang="en-US" sz="1200"/>
              <a:pPr/>
              <a:t>18</a:t>
            </a:fld>
            <a:endParaRPr lang="en-US" altLang="en-US" sz="1200"/>
          </a:p>
        </p:txBody>
      </p:sp>
      <p:sp>
        <p:nvSpPr>
          <p:cNvPr id="79875" name="Rectangle 2">
            <a:extLst>
              <a:ext uri="{FF2B5EF4-FFF2-40B4-BE49-F238E27FC236}">
                <a16:creationId xmlns:a16="http://schemas.microsoft.com/office/drawing/2014/main" id="{72F61CD2-E6B8-C04D-B8EB-3FF886FD2108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9876" name="Rectangle 3">
            <a:extLst>
              <a:ext uri="{FF2B5EF4-FFF2-40B4-BE49-F238E27FC236}">
                <a16:creationId xmlns:a16="http://schemas.microsoft.com/office/drawing/2014/main" id="{1D9F76CB-E85A-B646-9539-4E484FE681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526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>
            <a:extLst>
              <a:ext uri="{FF2B5EF4-FFF2-40B4-BE49-F238E27FC236}">
                <a16:creationId xmlns:a16="http://schemas.microsoft.com/office/drawing/2014/main" id="{5EA9291B-076C-2040-9F5A-59D08CDE7FB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0F4F6DFD-B410-334C-AB81-70616D50A3F9}" type="slidenum">
              <a:rPr lang="en-US" altLang="en-US" sz="1200"/>
              <a:pPr/>
              <a:t>19</a:t>
            </a:fld>
            <a:endParaRPr lang="en-US" altLang="en-US" sz="1200"/>
          </a:p>
        </p:txBody>
      </p:sp>
      <p:sp>
        <p:nvSpPr>
          <p:cNvPr id="81923" name="Rectangle 2">
            <a:extLst>
              <a:ext uri="{FF2B5EF4-FFF2-40B4-BE49-F238E27FC236}">
                <a16:creationId xmlns:a16="http://schemas.microsoft.com/office/drawing/2014/main" id="{5DE0D2C8-CE4C-B943-93B6-74F5CB734D4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1924" name="Rectangle 3">
            <a:extLst>
              <a:ext uri="{FF2B5EF4-FFF2-40B4-BE49-F238E27FC236}">
                <a16:creationId xmlns:a16="http://schemas.microsoft.com/office/drawing/2014/main" id="{BBED1356-A053-5545-B197-1951A34CD7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Show two images</a:t>
            </a:r>
          </a:p>
          <a:p>
            <a:pPr eaLnBrk="1" hangingPunct="1"/>
            <a:r>
              <a:rPr lang="en-US" altLang="en-US">
                <a:latin typeface="Arial" panose="020B0604020202020204" pitchFamily="34" charset="0"/>
              </a:rPr>
              <a:t>How can we match them up ?</a:t>
            </a:r>
          </a:p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7842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>
            <a:extLst>
              <a:ext uri="{FF2B5EF4-FFF2-40B4-BE49-F238E27FC236}">
                <a16:creationId xmlns:a16="http://schemas.microsoft.com/office/drawing/2014/main" id="{0148D59C-F8D4-F943-ABA4-281042B9501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9623DAC3-3B1A-484B-BBFC-B2191E001273}" type="slidenum">
              <a:rPr lang="en-US" altLang="en-US" sz="1200"/>
              <a:pPr/>
              <a:t>20</a:t>
            </a:fld>
            <a:endParaRPr lang="en-US" altLang="en-US" sz="1200"/>
          </a:p>
        </p:txBody>
      </p:sp>
      <p:sp>
        <p:nvSpPr>
          <p:cNvPr id="83971" name="Rectangle 2">
            <a:extLst>
              <a:ext uri="{FF2B5EF4-FFF2-40B4-BE49-F238E27FC236}">
                <a16:creationId xmlns:a16="http://schemas.microsoft.com/office/drawing/2014/main" id="{824DA2D6-7C44-AD48-A0C9-A65D0CCDF173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3972" name="Rectangle 3">
            <a:extLst>
              <a:ext uri="{FF2B5EF4-FFF2-40B4-BE49-F238E27FC236}">
                <a16:creationId xmlns:a16="http://schemas.microsoft.com/office/drawing/2014/main" id="{F1008C4B-BF87-C14C-AF3F-2F8797FB07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537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>
            <a:extLst>
              <a:ext uri="{FF2B5EF4-FFF2-40B4-BE49-F238E27FC236}">
                <a16:creationId xmlns:a16="http://schemas.microsoft.com/office/drawing/2014/main" id="{28B8ACDD-7B26-1644-98D7-4CFC1980738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C5E54DB9-9003-8D44-9708-B55ED360A865}" type="slidenum">
              <a:rPr lang="en-US" altLang="en-US" sz="1200"/>
              <a:pPr/>
              <a:t>21</a:t>
            </a:fld>
            <a:endParaRPr lang="en-US" altLang="en-US" sz="1200"/>
          </a:p>
        </p:txBody>
      </p:sp>
      <p:sp>
        <p:nvSpPr>
          <p:cNvPr id="86019" name="Rectangle 2">
            <a:extLst>
              <a:ext uri="{FF2B5EF4-FFF2-40B4-BE49-F238E27FC236}">
                <a16:creationId xmlns:a16="http://schemas.microsoft.com/office/drawing/2014/main" id="{C642833B-BD9D-EE49-A11C-C64999A6B774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6020" name="Rectangle 3">
            <a:extLst>
              <a:ext uri="{FF2B5EF4-FFF2-40B4-BE49-F238E27FC236}">
                <a16:creationId xmlns:a16="http://schemas.microsoft.com/office/drawing/2014/main" id="{D86C27EB-FD65-FA4E-BF83-57D1CBE734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5585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08ECBA75-DD56-6748-AC20-5B9AECD317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16CCB16A-6CEC-654A-AC57-448689B6E5BA}" type="slidenum">
              <a:rPr lang="en-US" altLang="en-US" sz="1200"/>
              <a:pPr/>
              <a:t>22</a:t>
            </a:fld>
            <a:endParaRPr lang="en-US" altLang="en-US" sz="1200"/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53C881FF-FE2C-BE4B-BD72-3AE0549F66B2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0532CF0B-D667-DA40-A76F-25BEE74170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9970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>
            <a:extLst>
              <a:ext uri="{FF2B5EF4-FFF2-40B4-BE49-F238E27FC236}">
                <a16:creationId xmlns:a16="http://schemas.microsoft.com/office/drawing/2014/main" id="{DF9BBD49-7E89-934D-A5FA-A76A8F76FF9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4579DA4E-902A-2A4D-B9DD-2C5E5B113A38}" type="slidenum">
              <a:rPr lang="en-US" altLang="en-US" sz="1200"/>
              <a:pPr/>
              <a:t>23</a:t>
            </a:fld>
            <a:endParaRPr lang="en-US" altLang="en-US" sz="1200"/>
          </a:p>
        </p:txBody>
      </p:sp>
      <p:sp>
        <p:nvSpPr>
          <p:cNvPr id="90115" name="Rectangle 2">
            <a:extLst>
              <a:ext uri="{FF2B5EF4-FFF2-40B4-BE49-F238E27FC236}">
                <a16:creationId xmlns:a16="http://schemas.microsoft.com/office/drawing/2014/main" id="{36743D2E-1061-764F-8FA9-5461A9271328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0116" name="Rectangle 3">
            <a:extLst>
              <a:ext uri="{FF2B5EF4-FFF2-40B4-BE49-F238E27FC236}">
                <a16:creationId xmlns:a16="http://schemas.microsoft.com/office/drawing/2014/main" id="{E985A678-79FC-3E4D-8386-59D3061B4A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52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>
            <a:extLst>
              <a:ext uri="{FF2B5EF4-FFF2-40B4-BE49-F238E27FC236}">
                <a16:creationId xmlns:a16="http://schemas.microsoft.com/office/drawing/2014/main" id="{C9CD4C96-4F59-814B-B69D-2A8D34CE548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E78D176B-8EBA-2642-A71E-56596D16AA32}" type="slidenum">
              <a:rPr lang="en-US" altLang="en-US" sz="1200"/>
              <a:pPr/>
              <a:t>24</a:t>
            </a:fld>
            <a:endParaRPr lang="en-US" altLang="en-US" sz="1200"/>
          </a:p>
        </p:txBody>
      </p:sp>
      <p:sp>
        <p:nvSpPr>
          <p:cNvPr id="92163" name="Rectangle 2">
            <a:extLst>
              <a:ext uri="{FF2B5EF4-FFF2-40B4-BE49-F238E27FC236}">
                <a16:creationId xmlns:a16="http://schemas.microsoft.com/office/drawing/2014/main" id="{E7C63B28-8CE8-A24D-89D1-00C70455D1CE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2164" name="Rectangle 3">
            <a:extLst>
              <a:ext uri="{FF2B5EF4-FFF2-40B4-BE49-F238E27FC236}">
                <a16:creationId xmlns:a16="http://schemas.microsoft.com/office/drawing/2014/main" id="{4B4739E1-C209-3F45-A1E3-02B6CA5649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5505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>
            <a:extLst>
              <a:ext uri="{FF2B5EF4-FFF2-40B4-BE49-F238E27FC236}">
                <a16:creationId xmlns:a16="http://schemas.microsoft.com/office/drawing/2014/main" id="{D0476D3F-44EC-6740-B95A-F4CFB9762DE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6A899916-982F-B94E-8342-528AAD9EFC26}" type="slidenum">
              <a:rPr lang="en-US" altLang="en-US" sz="1200"/>
              <a:pPr/>
              <a:t>25</a:t>
            </a:fld>
            <a:endParaRPr lang="en-US" altLang="en-US" sz="1200"/>
          </a:p>
        </p:txBody>
      </p:sp>
      <p:sp>
        <p:nvSpPr>
          <p:cNvPr id="94211" name="Rectangle 2">
            <a:extLst>
              <a:ext uri="{FF2B5EF4-FFF2-40B4-BE49-F238E27FC236}">
                <a16:creationId xmlns:a16="http://schemas.microsoft.com/office/drawing/2014/main" id="{7FAF1583-C490-F940-8369-5D2212F42A77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4212" name="Rectangle 3">
            <a:extLst>
              <a:ext uri="{FF2B5EF4-FFF2-40B4-BE49-F238E27FC236}">
                <a16:creationId xmlns:a16="http://schemas.microsoft.com/office/drawing/2014/main" id="{26CC8A64-7B95-5E48-A8D3-208F61225D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527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>
            <a:extLst>
              <a:ext uri="{FF2B5EF4-FFF2-40B4-BE49-F238E27FC236}">
                <a16:creationId xmlns:a16="http://schemas.microsoft.com/office/drawing/2014/main" id="{0597DB19-B65E-834E-97B3-01B4AE8FDB6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64D1252A-2828-A942-B3C6-00DDB257C423}" type="slidenum">
              <a:rPr lang="en-US" altLang="en-US" sz="1200"/>
              <a:pPr/>
              <a:t>26</a:t>
            </a:fld>
            <a:endParaRPr lang="en-US" altLang="en-US" sz="1200"/>
          </a:p>
        </p:txBody>
      </p:sp>
      <p:sp>
        <p:nvSpPr>
          <p:cNvPr id="96259" name="Rectangle 2">
            <a:extLst>
              <a:ext uri="{FF2B5EF4-FFF2-40B4-BE49-F238E27FC236}">
                <a16:creationId xmlns:a16="http://schemas.microsoft.com/office/drawing/2014/main" id="{EEB2ABFE-4309-8442-94DF-9429D2AC03B5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6260" name="Rectangle 3">
            <a:extLst>
              <a:ext uri="{FF2B5EF4-FFF2-40B4-BE49-F238E27FC236}">
                <a16:creationId xmlns:a16="http://schemas.microsoft.com/office/drawing/2014/main" id="{CD19C707-7162-454B-929F-B0F19C037A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519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BB0408-F7D0-4348-886E-24DD55A4A6FC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3087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9CC917DB-EE7A-214F-AA79-6C6B28F6FB5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5189F01F-9C79-DA47-A62B-A5E1FBE01C06}" type="slidenum">
              <a:rPr lang="en-US" altLang="en-US" sz="1200"/>
              <a:pPr/>
              <a:t>27</a:t>
            </a:fld>
            <a:endParaRPr lang="en-US" altLang="en-US" sz="1200"/>
          </a:p>
        </p:txBody>
      </p:sp>
      <p:sp>
        <p:nvSpPr>
          <p:cNvPr id="98307" name="Rectangle 2">
            <a:extLst>
              <a:ext uri="{FF2B5EF4-FFF2-40B4-BE49-F238E27FC236}">
                <a16:creationId xmlns:a16="http://schemas.microsoft.com/office/drawing/2014/main" id="{ACE26B3E-C123-C844-AF00-70D610C06DA5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8308" name="Rectangle 3">
            <a:extLst>
              <a:ext uri="{FF2B5EF4-FFF2-40B4-BE49-F238E27FC236}">
                <a16:creationId xmlns:a16="http://schemas.microsoft.com/office/drawing/2014/main" id="{5F6BC7BB-A55E-2A45-BE18-F4D056F29E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1589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>
            <a:extLst>
              <a:ext uri="{FF2B5EF4-FFF2-40B4-BE49-F238E27FC236}">
                <a16:creationId xmlns:a16="http://schemas.microsoft.com/office/drawing/2014/main" id="{D07FAFFB-D9F3-E44E-BE71-1B5465D5D1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4CA096BE-02C8-3E42-AA38-9335E62CAC6D}" type="slidenum">
              <a:rPr lang="en-US" altLang="en-US" sz="1200"/>
              <a:pPr/>
              <a:t>28</a:t>
            </a:fld>
            <a:endParaRPr lang="en-US" altLang="en-US" sz="1200"/>
          </a:p>
        </p:txBody>
      </p:sp>
      <p:sp>
        <p:nvSpPr>
          <p:cNvPr id="100355" name="Rectangle 2">
            <a:extLst>
              <a:ext uri="{FF2B5EF4-FFF2-40B4-BE49-F238E27FC236}">
                <a16:creationId xmlns:a16="http://schemas.microsoft.com/office/drawing/2014/main" id="{CB2B0B8D-04BB-D34C-842A-89D74AE12E70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0356" name="Rectangle 3">
            <a:extLst>
              <a:ext uri="{FF2B5EF4-FFF2-40B4-BE49-F238E27FC236}">
                <a16:creationId xmlns:a16="http://schemas.microsoft.com/office/drawing/2014/main" id="{73397C50-77E1-964B-BFC0-DA9A8EABF6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659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>
            <a:extLst>
              <a:ext uri="{FF2B5EF4-FFF2-40B4-BE49-F238E27FC236}">
                <a16:creationId xmlns:a16="http://schemas.microsoft.com/office/drawing/2014/main" id="{3A192BA8-040E-9E47-BC14-AAE8A70E9EC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55FFED07-5027-1A40-B9E5-656574BFB3CC}" type="slidenum">
              <a:rPr lang="en-US" altLang="en-US" sz="1200"/>
              <a:pPr/>
              <a:t>29</a:t>
            </a:fld>
            <a:endParaRPr lang="en-US" altLang="en-US" sz="1200"/>
          </a:p>
        </p:txBody>
      </p:sp>
      <p:sp>
        <p:nvSpPr>
          <p:cNvPr id="102403" name="Rectangle 2">
            <a:extLst>
              <a:ext uri="{FF2B5EF4-FFF2-40B4-BE49-F238E27FC236}">
                <a16:creationId xmlns:a16="http://schemas.microsoft.com/office/drawing/2014/main" id="{83B5C315-B13A-1B40-A1FA-30B8A4C63A2B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2404" name="Rectangle 3">
            <a:extLst>
              <a:ext uri="{FF2B5EF4-FFF2-40B4-BE49-F238E27FC236}">
                <a16:creationId xmlns:a16="http://schemas.microsoft.com/office/drawing/2014/main" id="{7C352BEB-3FCC-5B45-BDF5-A50073BA74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250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>
            <a:extLst>
              <a:ext uri="{FF2B5EF4-FFF2-40B4-BE49-F238E27FC236}">
                <a16:creationId xmlns:a16="http://schemas.microsoft.com/office/drawing/2014/main" id="{B9E6B082-C916-1640-92FF-FAE64D84E15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4DBB1911-89D6-7E4E-87B2-212EE1DE019D}" type="slidenum">
              <a:rPr lang="en-US" altLang="en-US" sz="1200"/>
              <a:pPr/>
              <a:t>30</a:t>
            </a:fld>
            <a:endParaRPr lang="en-US" altLang="en-US" sz="1200"/>
          </a:p>
        </p:txBody>
      </p:sp>
      <p:sp>
        <p:nvSpPr>
          <p:cNvPr id="104451" name="Rectangle 2">
            <a:extLst>
              <a:ext uri="{FF2B5EF4-FFF2-40B4-BE49-F238E27FC236}">
                <a16:creationId xmlns:a16="http://schemas.microsoft.com/office/drawing/2014/main" id="{83FE0890-F3C8-9D4D-BAF7-D295C97CB72D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4452" name="Rectangle 3">
            <a:extLst>
              <a:ext uri="{FF2B5EF4-FFF2-40B4-BE49-F238E27FC236}">
                <a16:creationId xmlns:a16="http://schemas.microsoft.com/office/drawing/2014/main" id="{022BBE07-793E-A046-88AA-FF6A23AEBE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7994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>
            <a:extLst>
              <a:ext uri="{FF2B5EF4-FFF2-40B4-BE49-F238E27FC236}">
                <a16:creationId xmlns:a16="http://schemas.microsoft.com/office/drawing/2014/main" id="{15E78D72-6B2C-1540-88FE-C5513B558FE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61BE4C4E-2A86-2340-9871-EA8C6F732D19}" type="slidenum">
              <a:rPr lang="en-US" altLang="en-US" sz="1200"/>
              <a:pPr/>
              <a:t>31</a:t>
            </a:fld>
            <a:endParaRPr lang="en-US" altLang="en-US" sz="1200"/>
          </a:p>
        </p:txBody>
      </p:sp>
      <p:sp>
        <p:nvSpPr>
          <p:cNvPr id="106499" name="Rectangle 2">
            <a:extLst>
              <a:ext uri="{FF2B5EF4-FFF2-40B4-BE49-F238E27FC236}">
                <a16:creationId xmlns:a16="http://schemas.microsoft.com/office/drawing/2014/main" id="{5A8AB010-2868-AE44-BA3F-9916AB581AD2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6500" name="Rectangle 3">
            <a:extLst>
              <a:ext uri="{FF2B5EF4-FFF2-40B4-BE49-F238E27FC236}">
                <a16:creationId xmlns:a16="http://schemas.microsoft.com/office/drawing/2014/main" id="{8A04F981-A2E7-7B44-87E6-B8F17B06BA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7184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>
            <a:extLst>
              <a:ext uri="{FF2B5EF4-FFF2-40B4-BE49-F238E27FC236}">
                <a16:creationId xmlns:a16="http://schemas.microsoft.com/office/drawing/2014/main" id="{BA71EC7D-C1FA-B647-A20E-975D2146D5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9348609E-ECE3-D248-952E-6E4B8E10D9CA}" type="slidenum">
              <a:rPr lang="en-US" altLang="en-US" sz="1200"/>
              <a:pPr/>
              <a:t>32</a:t>
            </a:fld>
            <a:endParaRPr lang="en-US" altLang="en-US" sz="1200"/>
          </a:p>
        </p:txBody>
      </p:sp>
      <p:sp>
        <p:nvSpPr>
          <p:cNvPr id="108547" name="Rectangle 2">
            <a:extLst>
              <a:ext uri="{FF2B5EF4-FFF2-40B4-BE49-F238E27FC236}">
                <a16:creationId xmlns:a16="http://schemas.microsoft.com/office/drawing/2014/main" id="{E4A1A9CF-7E66-9F4C-A0C0-8F108E88C146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8548" name="Rectangle 3">
            <a:extLst>
              <a:ext uri="{FF2B5EF4-FFF2-40B4-BE49-F238E27FC236}">
                <a16:creationId xmlns:a16="http://schemas.microsoft.com/office/drawing/2014/main" id="{8E80C646-9697-5C42-87A4-5C0680AA92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7608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>
            <a:extLst>
              <a:ext uri="{FF2B5EF4-FFF2-40B4-BE49-F238E27FC236}">
                <a16:creationId xmlns:a16="http://schemas.microsoft.com/office/drawing/2014/main" id="{DAE542AA-B119-AD43-B15C-B473252459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7B4A8155-FF50-E944-8424-F7854C9C5BBB}" type="slidenum">
              <a:rPr lang="en-US" altLang="en-US" sz="1200"/>
              <a:pPr/>
              <a:t>33</a:t>
            </a:fld>
            <a:endParaRPr lang="en-US" altLang="en-US" sz="1200"/>
          </a:p>
        </p:txBody>
      </p:sp>
      <p:sp>
        <p:nvSpPr>
          <p:cNvPr id="110595" name="Rectangle 2">
            <a:extLst>
              <a:ext uri="{FF2B5EF4-FFF2-40B4-BE49-F238E27FC236}">
                <a16:creationId xmlns:a16="http://schemas.microsoft.com/office/drawing/2014/main" id="{C00D65AE-EC98-054E-A6A6-77CC82FFA292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0596" name="Rectangle 3">
            <a:extLst>
              <a:ext uri="{FF2B5EF4-FFF2-40B4-BE49-F238E27FC236}">
                <a16:creationId xmlns:a16="http://schemas.microsoft.com/office/drawing/2014/main" id="{513B967F-56A0-4845-85B0-76AD17B4DD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5673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>
            <a:extLst>
              <a:ext uri="{FF2B5EF4-FFF2-40B4-BE49-F238E27FC236}">
                <a16:creationId xmlns:a16="http://schemas.microsoft.com/office/drawing/2014/main" id="{EE524C71-79C9-3A48-AF6F-4FF1749B707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893E5581-F7CB-184B-9DF4-85EFF0631474}" type="slidenum">
              <a:rPr lang="en-US" altLang="en-US" sz="1200"/>
              <a:pPr/>
              <a:t>34</a:t>
            </a:fld>
            <a:endParaRPr lang="en-US" altLang="en-US" sz="1200"/>
          </a:p>
        </p:txBody>
      </p:sp>
      <p:sp>
        <p:nvSpPr>
          <p:cNvPr id="112643" name="Rectangle 2">
            <a:extLst>
              <a:ext uri="{FF2B5EF4-FFF2-40B4-BE49-F238E27FC236}">
                <a16:creationId xmlns:a16="http://schemas.microsoft.com/office/drawing/2014/main" id="{03229AF5-FE06-E84D-8BE7-C8A4B89B4C9B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2644" name="Rectangle 3">
            <a:extLst>
              <a:ext uri="{FF2B5EF4-FFF2-40B4-BE49-F238E27FC236}">
                <a16:creationId xmlns:a16="http://schemas.microsoft.com/office/drawing/2014/main" id="{A3915A1C-9F3E-FA45-A5C3-3F09A1B3F9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30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your best guess? With one correspondence?</a:t>
            </a:r>
          </a:p>
          <a:p>
            <a:r>
              <a:rPr lang="en-US" dirty="0"/>
              <a:t>x1 = [600, 150], x1’ = [50, 50] -&gt; x’ = x - t =&gt; t = x-x’ = [600-50, 150-50] = [550, 100]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BB0408-F7D0-4348-886E-24DD55A4A6FC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66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BB0408-F7D0-4348-886E-24DD55A4A6FC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405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BB0408-F7D0-4348-886E-24DD55A4A6FC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809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BB0408-F7D0-4348-886E-24DD55A4A6FC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46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BB0408-F7D0-4348-886E-24DD55A4A6FC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47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BB0408-F7D0-4348-886E-24DD55A4A6FC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71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8BA2D72C-0FD2-FC4E-8137-04A9F9DC78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fld id="{D073A358-3CEB-FE4A-95BA-B2DD85D59C33}" type="slidenum">
              <a:rPr lang="en-US" altLang="en-US" sz="1200"/>
              <a:pPr/>
              <a:t>16</a:t>
            </a:fld>
            <a:endParaRPr lang="en-US" altLang="en-US" sz="1200"/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CF997FBC-2565-0540-9685-BB549A1B692C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5BA23C13-7329-FC40-B535-7DACF49988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217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9600" y="3044959"/>
            <a:ext cx="10382944" cy="134414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3200" spc="-107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0" y="4800600"/>
            <a:ext cx="9144000" cy="914400"/>
          </a:xfrm>
        </p:spPr>
        <p:txBody>
          <a:bodyPr/>
          <a:lstStyle>
            <a:lvl1pPr marL="0" indent="0" algn="l">
              <a:buNone/>
              <a:defRPr b="0" cap="none" spc="160" baseline="0">
                <a:solidFill>
                  <a:schemeClr val="tx2"/>
                </a:solidFill>
                <a:latin typeface="+mj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1" name="Picture 10" descr="B.Tech admissions now open at Amrita Vishwa Vidyapeetham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863" y="15037"/>
            <a:ext cx="2400267" cy="4800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4498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00200"/>
            <a:ext cx="6815667" cy="4480560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600200"/>
            <a:ext cx="4011084" cy="4480560"/>
          </a:xfrm>
        </p:spPr>
        <p:txBody>
          <a:bodyPr>
            <a:normAutofit/>
          </a:bodyPr>
          <a:lstStyle>
            <a:lvl1pPr marL="0" indent="0">
              <a:buNone/>
              <a:defRPr sz="2133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29269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12001169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715000"/>
            <a:ext cx="10871200" cy="457200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09600" y="4953000"/>
            <a:ext cx="10871200" cy="762000"/>
          </a:xfrm>
        </p:spPr>
        <p:txBody>
          <a:bodyPr anchor="t">
            <a:normAutofit/>
          </a:bodyPr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358831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05301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374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hape 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7611296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"/>
          <p:cNvSpPr/>
          <p:nvPr/>
        </p:nvSpPr>
        <p:spPr>
          <a:xfrm>
            <a:off x="266700" y="891541"/>
            <a:ext cx="11658600" cy="5846445"/>
          </a:xfrm>
          <a:prstGeom prst="rect">
            <a:avLst/>
          </a:prstGeom>
          <a:ln w="3175">
            <a:miter lim="400000"/>
          </a:ln>
        </p:spPr>
        <p:txBody>
          <a:bodyPr lIns="17200" tIns="17200" rIns="17200" bIns="17200" anchor="ctr"/>
          <a:lstStyle/>
          <a:p>
            <a:pPr algn="ctr" defTabSz="650081">
              <a:spcBef>
                <a:spcPts val="0"/>
              </a:spcBef>
              <a:defRPr sz="4600">
                <a:solidFill>
                  <a:schemeClr val="accent5">
                    <a:hueOff val="-522602"/>
                    <a:satOff val="-6700"/>
                    <a:lumOff val="-22320"/>
                  </a:scheme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Irfan"/>
              </a:defRPr>
            </a:pPr>
            <a:endParaRPr sz="2588"/>
          </a:p>
        </p:txBody>
      </p:sp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xfrm>
            <a:off x="1333500" y="882968"/>
            <a:ext cx="9525000" cy="97852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8698" y="5912934"/>
            <a:ext cx="182495" cy="178442"/>
          </a:xfrm>
          <a:prstGeom prst="rect">
            <a:avLst/>
          </a:prstGeom>
        </p:spPr>
        <p:txBody>
          <a:bodyPr/>
          <a:lstStyle>
            <a:lvl1pPr algn="ctr" defTabSz="1014413">
              <a:defRPr sz="675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28415099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914400" y="1981200"/>
            <a:ext cx="103632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42EDF7E-F0B2-46CE-8C8B-6A27622018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96296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9753600" cy="6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219200"/>
            <a:ext cx="56896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502400" y="1219200"/>
            <a:ext cx="5689600" cy="2171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502400" y="3543300"/>
            <a:ext cx="5689600" cy="2171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9C58F2-1DF8-43FB-B8CE-A3D8090BED5A}" type="slidenum">
              <a:rPr lang="de-DE" altLang="en-US"/>
              <a:pPr>
                <a:defRPr/>
              </a:pPr>
              <a:t>‹#›</a:t>
            </a:fld>
            <a:endParaRPr lang="de-DE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K. Grauman, B. Leibe</a:t>
            </a:r>
          </a:p>
        </p:txBody>
      </p:sp>
    </p:spTree>
    <p:extLst>
      <p:ext uri="{BB962C8B-B14F-4D97-AF65-F5344CB8AC3E}">
        <p14:creationId xmlns:p14="http://schemas.microsoft.com/office/powerpoint/2010/main" val="197740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29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457189" indent="-457189">
              <a:buSzPct val="150000"/>
              <a:buFont typeface="Arial" panose="020B0604020202020204" pitchFamily="34" charset="0"/>
              <a:buChar char="•"/>
              <a:defRPr sz="2400"/>
            </a:lvl1pPr>
            <a:lvl2pPr>
              <a:buSzPct val="150000"/>
              <a:defRPr sz="2400"/>
            </a:lvl2pPr>
            <a:lvl3pPr>
              <a:buSzPct val="150000"/>
              <a:defRPr sz="2400"/>
            </a:lvl3pPr>
            <a:lvl4pPr>
              <a:buSzPct val="150000"/>
              <a:defRPr sz="2400"/>
            </a:lvl4pPr>
            <a:lvl5pPr>
              <a:buSzPct val="150000"/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85135" y="6302541"/>
            <a:ext cx="763527" cy="486833"/>
          </a:xfrm>
        </p:spPr>
        <p:txBody>
          <a:bodyPr/>
          <a:lstStyle>
            <a:lvl1pPr>
              <a:defRPr sz="2667"/>
            </a:lvl1pPr>
          </a:lstStyle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3528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933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470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07701" y="2948947"/>
            <a:ext cx="7721600" cy="1371600"/>
          </a:xfrm>
        </p:spPr>
        <p:txBody>
          <a:bodyPr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pic>
        <p:nvPicPr>
          <p:cNvPr id="6" name="Picture 5" descr="B.Tech admissions now open at Amrita Vishwa Vidyapeetham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863" y="15037"/>
            <a:ext cx="2400267" cy="4800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010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2"/>
            <a:ext cx="10670976" cy="4957529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667" b="0" cap="all" spc="-107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8601"/>
            <a:ext cx="10670976" cy="1066800"/>
          </a:xfrm>
        </p:spPr>
        <p:txBody>
          <a:bodyPr anchor="ctr">
            <a:normAutofit/>
          </a:bodyPr>
          <a:lstStyle>
            <a:lvl1pPr marL="0" indent="0">
              <a:buNone/>
              <a:defRPr sz="2933" b="0" cap="all" spc="160" baseline="0">
                <a:solidFill>
                  <a:schemeClr val="tx2"/>
                </a:solidFill>
                <a:latin typeface="+mj-lt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pic>
        <p:nvPicPr>
          <p:cNvPr id="10" name="Picture 9" descr="B.Tech admissions now open at Amrita Vishwa Vidyapeetham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863" y="15037"/>
            <a:ext cx="2400267" cy="4800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3304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240" y="1574801"/>
            <a:ext cx="438912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6880" y="1574801"/>
            <a:ext cx="438912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846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176" y="1572768"/>
            <a:ext cx="4389120" cy="639763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 spc="133" baseline="0">
                <a:solidFill>
                  <a:schemeClr val="tx1"/>
                </a:solidFill>
                <a:latin typeface="+mj-lt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176" y="2259367"/>
            <a:ext cx="4389120" cy="384048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90944" y="1572768"/>
            <a:ext cx="4389120" cy="639763"/>
          </a:xfrm>
        </p:spPr>
        <p:txBody>
          <a:bodyPr anchor="b">
            <a:noAutofit/>
          </a:bodyPr>
          <a:lstStyle>
            <a:lvl1pPr marL="0" indent="0">
              <a:buNone/>
              <a:defRPr lang="en-US" sz="2400" b="0" kern="1200" cap="all" spc="133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90944" y="2259367"/>
            <a:ext cx="4389120" cy="3840480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069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093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Department of ECE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2904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720"/>
            <a:ext cx="10959008" cy="972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1"/>
            <a:ext cx="10959008" cy="4754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92876"/>
            <a:ext cx="4572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33">
                <a:solidFill>
                  <a:schemeClr val="tx1"/>
                </a:solidFill>
              </a:defRPr>
            </a:lvl1pPr>
          </a:lstStyle>
          <a:p>
            <a:r>
              <a:rPr lang="en-IN"/>
              <a:t>Department of ECE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189125" y="5824645"/>
            <a:ext cx="131572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fld id="{06AC2BAF-6E0E-4899-AC44-A744DBDDF038}" type="slidenum">
              <a:rPr lang="en-IN" smtClean="0"/>
              <a:t>‹#›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2001499" y="0"/>
            <a:ext cx="19050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Rectangle 7"/>
          <p:cNvSpPr/>
          <p:nvPr/>
        </p:nvSpPr>
        <p:spPr>
          <a:xfrm>
            <a:off x="12001499" y="1371600"/>
            <a:ext cx="190501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 descr="B.Tech admissions now open at Amrita Vishwa Vidyapeetham"/>
          <p:cNvPicPr/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863" y="15037"/>
            <a:ext cx="2400267" cy="4800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7260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/>
  <p:txStyles>
    <p:titleStyle>
      <a:lvl1pPr algn="l" defTabSz="1219170" rtl="0" eaLnBrk="1" latinLnBrk="0" hangingPunct="1">
        <a:spcBef>
          <a:spcPct val="0"/>
        </a:spcBef>
        <a:buNone/>
        <a:defRPr sz="3200" kern="1200" cap="none" spc="-8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spcBef>
          <a:spcPct val="20000"/>
        </a:spcBef>
        <a:spcAft>
          <a:spcPts val="800"/>
        </a:spcAft>
        <a:buSzPct val="150000"/>
        <a:buFont typeface="Arial" pitchFamily="34" charset="0"/>
        <a:buNone/>
        <a:defRPr sz="2667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indent="-243834" algn="l" defTabSz="1219170" rtl="0" eaLnBrk="1" latinLnBrk="0" hangingPunct="1">
        <a:spcBef>
          <a:spcPct val="20000"/>
        </a:spcBef>
        <a:buClr>
          <a:schemeClr val="tx2"/>
        </a:buClr>
        <a:buSzPct val="150000"/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Clr>
          <a:schemeClr val="tx2"/>
        </a:buClr>
        <a:buSzPct val="15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Clr>
          <a:schemeClr val="tx2"/>
        </a:buClr>
        <a:buSzPct val="15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Clr>
          <a:schemeClr val="tx2"/>
        </a:buClr>
        <a:buSzPct val="150000"/>
        <a:buFont typeface="Arial" pitchFamily="34" charset="0"/>
        <a:buChar char="•"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mp.felk.cvut.cz/demos/Fishepip/" TargetMode="Externa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customXml" Target="../ink/ink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1F7A5-5232-4D03-994A-1A7D2680B9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19CSE435: Computer Vision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9AB896-5FFD-493F-8073-2B43581AAA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Image alignment </a:t>
            </a:r>
          </a:p>
        </p:txBody>
      </p:sp>
    </p:spTree>
    <p:extLst>
      <p:ext uri="{BB962C8B-B14F-4D97-AF65-F5344CB8AC3E}">
        <p14:creationId xmlns:p14="http://schemas.microsoft.com/office/powerpoint/2010/main" val="2279582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2AECC-E388-9945-B7FA-960C8746B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models menagerie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38483-12DA-F14B-AE1B-6E8EF57C8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4876801"/>
            <a:ext cx="8229600" cy="1249363"/>
          </a:xfrm>
        </p:spPr>
        <p:txBody>
          <a:bodyPr/>
          <a:lstStyle/>
          <a:p>
            <a:r>
              <a:rPr lang="en-US" dirty="0"/>
              <a:t>All the simple 2D models are linear!</a:t>
            </a:r>
          </a:p>
          <a:p>
            <a:r>
              <a:rPr lang="en-US" dirty="0"/>
              <a:t>Exception: perspective transform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04970A-4D79-8649-87DE-8889BDFCF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914401"/>
            <a:ext cx="9144000" cy="3611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98B2C7-2127-E94C-BD65-A20F4B4AC093}"/>
              </a:ext>
            </a:extLst>
          </p:cNvPr>
          <p:cNvSpPr txBox="1"/>
          <p:nvPr/>
        </p:nvSpPr>
        <p:spPr>
          <a:xfrm>
            <a:off x="1559258" y="6488668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Figure credit Szeliski book</a:t>
            </a:r>
          </a:p>
        </p:txBody>
      </p:sp>
    </p:spTree>
    <p:extLst>
      <p:ext uri="{BB962C8B-B14F-4D97-AF65-F5344CB8AC3E}">
        <p14:creationId xmlns:p14="http://schemas.microsoft.com/office/powerpoint/2010/main" val="363213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5D4-24F7-E74A-9B3A-9D596847D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914400"/>
          </a:xfrm>
        </p:spPr>
        <p:txBody>
          <a:bodyPr/>
          <a:lstStyle/>
          <a:p>
            <a:r>
              <a:rPr lang="en-US" dirty="0"/>
              <a:t>2D translation via least-squares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3F88B5B-E37B-E247-B01E-AA150F773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7150" y="3974058"/>
            <a:ext cx="6997700" cy="25654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EFF562A-CB3E-6348-A6CE-8B91048F68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r="44330" b="16430"/>
          <a:stretch/>
        </p:blipFill>
        <p:spPr>
          <a:xfrm>
            <a:off x="2209800" y="968991"/>
            <a:ext cx="3429000" cy="255781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BAFBD7B-D47E-3C42-9663-32A15F16D3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44330" t="16430"/>
          <a:stretch/>
        </p:blipFill>
        <p:spPr>
          <a:xfrm>
            <a:off x="6324600" y="1066800"/>
            <a:ext cx="3429000" cy="255781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2CE4F14-6C3D-4C40-B20D-F35E7EA509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330" t="16430" r="2474" b="5128"/>
          <a:stretch/>
        </p:blipFill>
        <p:spPr>
          <a:xfrm>
            <a:off x="5029200" y="1447801"/>
            <a:ext cx="3276600" cy="240086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246D65F-99D8-3D41-A6AE-84E9AC1F32A5}"/>
              </a:ext>
            </a:extLst>
          </p:cNvPr>
          <p:cNvSpPr txBox="1"/>
          <p:nvPr/>
        </p:nvSpPr>
        <p:spPr>
          <a:xfrm>
            <a:off x="1559258" y="648866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Szeliski book</a:t>
            </a:r>
          </a:p>
        </p:txBody>
      </p:sp>
    </p:spTree>
    <p:extLst>
      <p:ext uri="{BB962C8B-B14F-4D97-AF65-F5344CB8AC3E}">
        <p14:creationId xmlns:p14="http://schemas.microsoft.com/office/powerpoint/2010/main" val="1191552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2AECC-E388-9945-B7FA-960C8746B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Oops I lied !!! Euclidean is not linear!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38483-12DA-F14B-AE1B-6E8EF57C8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4876801"/>
            <a:ext cx="8229600" cy="1249363"/>
          </a:xfrm>
        </p:spPr>
        <p:txBody>
          <a:bodyPr/>
          <a:lstStyle/>
          <a:p>
            <a:r>
              <a:rPr lang="en-US" strike="sngStrike" dirty="0">
                <a:solidFill>
                  <a:srgbClr val="FF0000"/>
                </a:solidFill>
              </a:rPr>
              <a:t>All the simple 2D models are linear!</a:t>
            </a:r>
          </a:p>
          <a:p>
            <a:r>
              <a:rPr lang="en-US" dirty="0"/>
              <a:t>Euclidean Jacobians are a function of </a:t>
            </a:r>
            <a:r>
              <a:rPr lang="en-US" dirty="0" err="1"/>
              <a:t>θ</a:t>
            </a:r>
            <a:r>
              <a:rPr lang="en-US" dirty="0"/>
              <a:t>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04970A-4D79-8649-87DE-8889BDFCF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914401"/>
            <a:ext cx="9144000" cy="3611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98B2C7-2127-E94C-BD65-A20F4B4AC093}"/>
              </a:ext>
            </a:extLst>
          </p:cNvPr>
          <p:cNvSpPr txBox="1"/>
          <p:nvPr/>
        </p:nvSpPr>
        <p:spPr>
          <a:xfrm>
            <a:off x="1559258" y="6488668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Figure credit Szeliski book</a:t>
            </a:r>
          </a:p>
        </p:txBody>
      </p:sp>
      <p:sp>
        <p:nvSpPr>
          <p:cNvPr id="7" name="Explosion 2 6">
            <a:extLst>
              <a:ext uri="{FF2B5EF4-FFF2-40B4-BE49-F238E27FC236}">
                <a16:creationId xmlns:a16="http://schemas.microsoft.com/office/drawing/2014/main" id="{9DAF359D-7FCA-DD47-83E3-36FE98206A8C}"/>
              </a:ext>
            </a:extLst>
          </p:cNvPr>
          <p:cNvSpPr/>
          <p:nvPr/>
        </p:nvSpPr>
        <p:spPr>
          <a:xfrm>
            <a:off x="3276600" y="1981200"/>
            <a:ext cx="1828800" cy="1219200"/>
          </a:xfrm>
          <a:prstGeom prst="irregularSeal2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Explosion 2 7">
            <a:extLst>
              <a:ext uri="{FF2B5EF4-FFF2-40B4-BE49-F238E27FC236}">
                <a16:creationId xmlns:a16="http://schemas.microsoft.com/office/drawing/2014/main" id="{62A0DFCA-91AC-A546-8E17-5DD9EFA27EEB}"/>
              </a:ext>
            </a:extLst>
          </p:cNvPr>
          <p:cNvSpPr/>
          <p:nvPr/>
        </p:nvSpPr>
        <p:spPr>
          <a:xfrm>
            <a:off x="8839200" y="1981200"/>
            <a:ext cx="1828800" cy="1219200"/>
          </a:xfrm>
          <a:prstGeom prst="irregularSeal2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721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49A7D-E401-2047-A3F6-09C62430A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Nonlinear Least Squares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2C9E39A-5592-8047-A761-D7BAF4D773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6684" y="887104"/>
            <a:ext cx="7218633" cy="568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971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4D222-F4EF-FA49-A347-FDAF69065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Projective/H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95943A-32DD-2045-B97D-95A9059EF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551" y="2228067"/>
            <a:ext cx="7416800" cy="143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B9E25B-2E78-6B47-9D1C-E27A35ABA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029" y="4321375"/>
            <a:ext cx="9144000" cy="1085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21F85A-B23A-E34B-AC5B-4D1780C03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5655" y="5370537"/>
            <a:ext cx="7607300" cy="12192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150D7-0CFD-F949-8EC1-72DC4C384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604" y="956247"/>
            <a:ext cx="9996196" cy="5619466"/>
          </a:xfrm>
        </p:spPr>
        <p:txBody>
          <a:bodyPr>
            <a:normAutofit/>
          </a:bodyPr>
          <a:lstStyle/>
          <a:p>
            <a:r>
              <a:rPr lang="en-US" sz="2800" dirty="0"/>
              <a:t>Jacobians a bit harder</a:t>
            </a:r>
          </a:p>
          <a:p>
            <a:r>
              <a:rPr lang="en-US" sz="2800" dirty="0"/>
              <a:t>Parameterization:</a:t>
            </a:r>
          </a:p>
          <a:p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x’= f(</a:t>
            </a:r>
            <a:r>
              <a:rPr lang="en-US" sz="2800" dirty="0" err="1"/>
              <a:t>x,p</a:t>
            </a:r>
            <a:r>
              <a:rPr lang="en-US" sz="2800" dirty="0"/>
              <a:t>):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And Jacobian: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468659-BFF6-F146-A541-742614572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742" y="6373837"/>
            <a:ext cx="3251200" cy="431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9D647A-9BC4-CA46-8CF2-6F913DFE1CE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8536"/>
          <a:stretch/>
        </p:blipFill>
        <p:spPr>
          <a:xfrm>
            <a:off x="6358342" y="610754"/>
            <a:ext cx="4613380" cy="122539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DB09D5-E73E-064B-918E-43704BF3BD20}"/>
              </a:ext>
            </a:extLst>
          </p:cNvPr>
          <p:cNvSpPr txBox="1"/>
          <p:nvPr/>
        </p:nvSpPr>
        <p:spPr>
          <a:xfrm>
            <a:off x="7239000" y="1875314"/>
            <a:ext cx="2852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Graphics Mill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(educational Use)</a:t>
            </a:r>
          </a:p>
        </p:txBody>
      </p:sp>
    </p:spTree>
    <p:extLst>
      <p:ext uri="{BB962C8B-B14F-4D97-AF65-F5344CB8AC3E}">
        <p14:creationId xmlns:p14="http://schemas.microsoft.com/office/powerpoint/2010/main" val="1481379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54B54-2BC9-9A45-AE99-516F28427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Closed Form 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4CC11-B61C-214D-BA19-059C95AE9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990600"/>
            <a:ext cx="8229600" cy="5562600"/>
          </a:xfrm>
        </p:spPr>
        <p:txBody>
          <a:bodyPr>
            <a:normAutofit/>
          </a:bodyPr>
          <a:lstStyle/>
          <a:p>
            <a:r>
              <a:rPr lang="en-US" dirty="0"/>
              <a:t>Taking x’=f(</a:t>
            </a:r>
            <a:r>
              <a:rPr lang="en-US" dirty="0" err="1"/>
              <a:t>x,p</a:t>
            </a:r>
            <a:r>
              <a:rPr lang="en-US" dirty="0"/>
              <a:t>):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Divide both sides by                                   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4 matches =&gt; system of 8 linear equations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AD9603-3CD4-A949-9927-A0C8210787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536"/>
          <a:stretch/>
        </p:blipFill>
        <p:spPr>
          <a:xfrm>
            <a:off x="6011649" y="152401"/>
            <a:ext cx="4613380" cy="12253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C1D967-8958-884D-96CE-70EF9F9324F6}"/>
              </a:ext>
            </a:extLst>
          </p:cNvPr>
          <p:cNvSpPr txBox="1"/>
          <p:nvPr/>
        </p:nvSpPr>
        <p:spPr>
          <a:xfrm>
            <a:off x="7239001" y="1414839"/>
            <a:ext cx="2852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Graphics Mill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(educational Use)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DD63A0-6E6F-A74E-85C3-8B969EF74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1738004"/>
            <a:ext cx="9144000" cy="1085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7AB2D6-B498-C443-B602-425E4068B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3187204"/>
            <a:ext cx="3251200" cy="431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92AFD9-C6B5-CB43-B408-861370FAAB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264" y="3803330"/>
            <a:ext cx="88138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644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CD4803C7-CB62-C040-95D0-4E5A96686FC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>
                <a:ea typeface="SimSun" panose="02010600030101010101" pitchFamily="2" charset="-122"/>
              </a:rPr>
              <a:t>RANSAC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49B653-64CD-144C-B2DD-707482FA5A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955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A0472D5B-FEFB-1042-B258-8A22B0CE4D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Motivation</a:t>
            </a:r>
          </a:p>
        </p:txBody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76BDFD96-D07E-784F-A6F4-CFB7F2842E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Estimating motion models</a:t>
            </a:r>
          </a:p>
          <a:p>
            <a:r>
              <a:rPr lang="en-US" altLang="en-US"/>
              <a:t>Typically: points in two images</a:t>
            </a:r>
          </a:p>
          <a:p>
            <a:r>
              <a:rPr lang="en-US" altLang="en-US"/>
              <a:t>Candidates: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Translation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Homography</a:t>
            </a:r>
          </a:p>
          <a:p>
            <a:pPr lvl="1"/>
            <a:r>
              <a:rPr lang="en-US" altLang="en-US">
                <a:ea typeface="ＭＳ Ｐゴシック" panose="020B0600070205080204" pitchFamily="34" charset="-128"/>
              </a:rPr>
              <a:t>Fundamental matrix</a:t>
            </a:r>
          </a:p>
        </p:txBody>
      </p:sp>
    </p:spTree>
    <p:extLst>
      <p:ext uri="{BB962C8B-B14F-4D97-AF65-F5344CB8AC3E}">
        <p14:creationId xmlns:p14="http://schemas.microsoft.com/office/powerpoint/2010/main" val="1302112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29393602-F877-8F4D-AFCF-4FABE0332F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9800" y="292100"/>
            <a:ext cx="7772400" cy="1143000"/>
          </a:xfrm>
        </p:spPr>
        <p:txBody>
          <a:bodyPr/>
          <a:lstStyle/>
          <a:p>
            <a:r>
              <a:rPr lang="en-US" altLang="en-US"/>
              <a:t>Mosaicking: Homography</a:t>
            </a:r>
          </a:p>
        </p:txBody>
      </p:sp>
      <p:pic>
        <p:nvPicPr>
          <p:cNvPr id="78851" name="Picture 3">
            <a:extLst>
              <a:ext uri="{FF2B5EF4-FFF2-40B4-BE49-F238E27FC236}">
                <a16:creationId xmlns:a16="http://schemas.microsoft.com/office/drawing/2014/main" id="{F07F25EB-0A87-794D-A965-80B307BA2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810001"/>
            <a:ext cx="8991600" cy="2570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8852" name="Picture 4" descr="sf01">
            <a:extLst>
              <a:ext uri="{FF2B5EF4-FFF2-40B4-BE49-F238E27FC236}">
                <a16:creationId xmlns:a16="http://schemas.microsoft.com/office/drawing/2014/main" id="{43E325CA-240F-7342-B5CB-C304B2894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8564" y="1889126"/>
            <a:ext cx="1951037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8853" name="Picture 5" descr="sf06">
            <a:extLst>
              <a:ext uri="{FF2B5EF4-FFF2-40B4-BE49-F238E27FC236}">
                <a16:creationId xmlns:a16="http://schemas.microsoft.com/office/drawing/2014/main" id="{6F18C4C5-9DBE-4845-9015-268A4FB5D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164" y="2193926"/>
            <a:ext cx="1951037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8854" name="Picture 6" descr="sf11">
            <a:extLst>
              <a:ext uri="{FF2B5EF4-FFF2-40B4-BE49-F238E27FC236}">
                <a16:creationId xmlns:a16="http://schemas.microsoft.com/office/drawing/2014/main" id="{1054761A-BF71-E346-B9FF-39C6B078D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7564" y="2041526"/>
            <a:ext cx="1951037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8855" name="Picture 7" descr="sf16">
            <a:extLst>
              <a:ext uri="{FF2B5EF4-FFF2-40B4-BE49-F238E27FC236}">
                <a16:creationId xmlns:a16="http://schemas.microsoft.com/office/drawing/2014/main" id="{BFC146D4-5BF4-944B-A777-A28DF11E0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564" y="2270126"/>
            <a:ext cx="1951037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8856" name="Rectangle 8">
            <a:extLst>
              <a:ext uri="{FF2B5EF4-FFF2-40B4-BE49-F238E27FC236}">
                <a16:creationId xmlns:a16="http://schemas.microsoft.com/office/drawing/2014/main" id="{282C59DF-C984-4F44-ADC4-C4A96FB079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3226" y="6207125"/>
            <a:ext cx="61880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0"/>
              <a:t>www.cs.cmu.edu/~dellaert/mosaicking</a:t>
            </a:r>
          </a:p>
        </p:txBody>
      </p:sp>
    </p:spTree>
    <p:extLst>
      <p:ext uri="{BB962C8B-B14F-4D97-AF65-F5344CB8AC3E}">
        <p14:creationId xmlns:p14="http://schemas.microsoft.com/office/powerpoint/2010/main" val="2445721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221B3329-42D1-3F4C-8C93-DF26567F4B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Two-view geometry (next lecture)</a:t>
            </a:r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179ABF80-9AF3-7848-8D23-55624C322C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80900" name="Picture 4" descr="crop_corners1">
            <a:extLst>
              <a:ext uri="{FF2B5EF4-FFF2-40B4-BE49-F238E27FC236}">
                <a16:creationId xmlns:a16="http://schemas.microsoft.com/office/drawing/2014/main" id="{3EF1CA1E-7094-6342-9B91-B49B36499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082800"/>
            <a:ext cx="4114800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901" name="Picture 5" descr="crop_corners2">
            <a:extLst>
              <a:ext uri="{FF2B5EF4-FFF2-40B4-BE49-F238E27FC236}">
                <a16:creationId xmlns:a16="http://schemas.microsoft.com/office/drawing/2014/main" id="{819B781F-FC6C-264C-B7F3-6007C33F1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6814" y="2081214"/>
            <a:ext cx="4116387" cy="3684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1405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FD624-9859-6646-8F17-2B605C712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Feature-based Image 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E746C-DE55-8743-9FE7-D18623D68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4572001"/>
            <a:ext cx="8229600" cy="1554163"/>
          </a:xfrm>
        </p:spPr>
        <p:txBody>
          <a:bodyPr>
            <a:normAutofit/>
          </a:bodyPr>
          <a:lstStyle/>
          <a:p>
            <a:r>
              <a:rPr lang="en-US" dirty="0"/>
              <a:t>Geometric image registration</a:t>
            </a:r>
          </a:p>
          <a:p>
            <a:pPr lvl="1"/>
            <a:r>
              <a:rPr lang="en-US" dirty="0"/>
              <a:t>2D or 3D transforms between them</a:t>
            </a:r>
          </a:p>
          <a:p>
            <a:pPr lvl="1"/>
            <a:r>
              <a:rPr lang="en-US" dirty="0"/>
              <a:t>Special cases: pose estimation, calibration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0D14C4-8368-3749-9496-267BF10D8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6350" y="990600"/>
            <a:ext cx="7099300" cy="3581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513892-E488-074F-9AE9-243F97020631}"/>
              </a:ext>
            </a:extLst>
          </p:cNvPr>
          <p:cNvSpPr txBox="1"/>
          <p:nvPr/>
        </p:nvSpPr>
        <p:spPr>
          <a:xfrm>
            <a:off x="1559258" y="648866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Szeliski book</a:t>
            </a:r>
          </a:p>
        </p:txBody>
      </p:sp>
    </p:spTree>
    <p:extLst>
      <p:ext uri="{BB962C8B-B14F-4D97-AF65-F5344CB8AC3E}">
        <p14:creationId xmlns:p14="http://schemas.microsoft.com/office/powerpoint/2010/main" val="2807086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9FA36122-82FD-DF4F-AB74-DDB44DB323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Omnidirectional example</a:t>
            </a:r>
          </a:p>
        </p:txBody>
      </p:sp>
      <p:pic>
        <p:nvPicPr>
          <p:cNvPr id="82947" name="Picture 3" descr="inliers02b">
            <a:extLst>
              <a:ext uri="{FF2B5EF4-FFF2-40B4-BE49-F238E27FC236}">
                <a16:creationId xmlns:a16="http://schemas.microsoft.com/office/drawing/2014/main" id="{57803401-18B4-D842-8F81-31ECE7360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150" y="1382713"/>
            <a:ext cx="3429000" cy="362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948" name="Picture 4" descr="inliers01b">
            <a:extLst>
              <a:ext uri="{FF2B5EF4-FFF2-40B4-BE49-F238E27FC236}">
                <a16:creationId xmlns:a16="http://schemas.microsoft.com/office/drawing/2014/main" id="{047B169D-D734-4045-91D2-29CA988C9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938" y="1371601"/>
            <a:ext cx="3429000" cy="3589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949" name="Rectangle 5">
            <a:extLst>
              <a:ext uri="{FF2B5EF4-FFF2-40B4-BE49-F238E27FC236}">
                <a16:creationId xmlns:a16="http://schemas.microsoft.com/office/drawing/2014/main" id="{0E545777-23BD-1D40-83E5-2BDBE1D639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7564" y="5943601"/>
            <a:ext cx="704603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0" dirty="0"/>
              <a:t>Images by Branislav </a:t>
            </a:r>
            <a:r>
              <a:rPr lang="en-US" altLang="en-US" b="0" dirty="0" err="1"/>
              <a:t>Micusik</a:t>
            </a:r>
            <a:r>
              <a:rPr lang="en-US" altLang="en-US" b="0" dirty="0"/>
              <a:t>, Tomas </a:t>
            </a:r>
            <a:r>
              <a:rPr lang="en-US" altLang="en-US" b="0" dirty="0" err="1"/>
              <a:t>Pajdla</a:t>
            </a:r>
            <a:r>
              <a:rPr lang="en-US" altLang="en-US" b="0" dirty="0"/>
              <a:t>, </a:t>
            </a:r>
          </a:p>
          <a:p>
            <a:r>
              <a:rPr lang="en-US" altLang="en-US" dirty="0">
                <a:latin typeface="Arial" panose="020B0604020202020204" pitchFamily="34" charset="0"/>
                <a:hlinkClick r:id="rId5"/>
              </a:rPr>
              <a:t>cmp.felk.cvut.cz/ demos/Fishepip/</a:t>
            </a:r>
            <a:r>
              <a:rPr lang="en-US" altLang="en-US" b="0" dirty="0"/>
              <a:t> </a:t>
            </a:r>
          </a:p>
          <a:p>
            <a:endParaRPr lang="en-US" altLang="en-US" b="0" dirty="0"/>
          </a:p>
        </p:txBody>
      </p:sp>
    </p:spTree>
    <p:extLst>
      <p:ext uri="{BB962C8B-B14F-4D97-AF65-F5344CB8AC3E}">
        <p14:creationId xmlns:p14="http://schemas.microsoft.com/office/powerpoint/2010/main" val="1376256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B034FF67-8F1D-934F-AEAE-DC17BD5082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Simpler Example</a:t>
            </a:r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56A64DEB-83D6-CA43-8B73-15533667CC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Fitting a straight line</a:t>
            </a:r>
          </a:p>
        </p:txBody>
      </p:sp>
      <p:sp>
        <p:nvSpPr>
          <p:cNvPr id="84996" name="Line 4">
            <a:extLst>
              <a:ext uri="{FF2B5EF4-FFF2-40B4-BE49-F238E27FC236}">
                <a16:creationId xmlns:a16="http://schemas.microsoft.com/office/drawing/2014/main" id="{D28A06A3-CA70-CF40-8B72-65FC1C0AEBC2}"/>
              </a:ext>
            </a:extLst>
          </p:cNvPr>
          <p:cNvSpPr>
            <a:spLocks noChangeShapeType="1"/>
          </p:cNvSpPr>
          <p:nvPr/>
        </p:nvSpPr>
        <p:spPr bwMode="auto">
          <a:xfrm>
            <a:off x="3962400" y="2819400"/>
            <a:ext cx="0" cy="2819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4997" name="Line 5">
            <a:extLst>
              <a:ext uri="{FF2B5EF4-FFF2-40B4-BE49-F238E27FC236}">
                <a16:creationId xmlns:a16="http://schemas.microsoft.com/office/drawing/2014/main" id="{0C379693-64D6-5246-9D64-479CFE2429D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638800"/>
            <a:ext cx="5257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4998" name="Oval 6">
            <a:extLst>
              <a:ext uri="{FF2B5EF4-FFF2-40B4-BE49-F238E27FC236}">
                <a16:creationId xmlns:a16="http://schemas.microsoft.com/office/drawing/2014/main" id="{7EED7A89-BC1D-E346-A24D-8F63D7114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4648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84999" name="Oval 7">
            <a:extLst>
              <a:ext uri="{FF2B5EF4-FFF2-40B4-BE49-F238E27FC236}">
                <a16:creationId xmlns:a16="http://schemas.microsoft.com/office/drawing/2014/main" id="{77289EDB-59AC-224A-B06E-D9AB4E147C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4419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85000" name="Oval 8">
            <a:extLst>
              <a:ext uri="{FF2B5EF4-FFF2-40B4-BE49-F238E27FC236}">
                <a16:creationId xmlns:a16="http://schemas.microsoft.com/office/drawing/2014/main" id="{760431AD-9967-7245-845F-4F2AE44417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267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85001" name="Oval 9">
            <a:extLst>
              <a:ext uri="{FF2B5EF4-FFF2-40B4-BE49-F238E27FC236}">
                <a16:creationId xmlns:a16="http://schemas.microsoft.com/office/drawing/2014/main" id="{BB4335B9-99CE-B148-B862-6FD40AA35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3810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85002" name="Oval 10">
            <a:extLst>
              <a:ext uri="{FF2B5EF4-FFF2-40B4-BE49-F238E27FC236}">
                <a16:creationId xmlns:a16="http://schemas.microsoft.com/office/drawing/2014/main" id="{AD989B6C-B766-1645-8289-3FDDC0C6C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600" y="3505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85003" name="Oval 11">
            <a:extLst>
              <a:ext uri="{FF2B5EF4-FFF2-40B4-BE49-F238E27FC236}">
                <a16:creationId xmlns:a16="http://schemas.microsoft.com/office/drawing/2014/main" id="{DDCB8FD5-C433-0848-A3FC-EC350D48F6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3657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85004" name="Oval 12">
            <a:extLst>
              <a:ext uri="{FF2B5EF4-FFF2-40B4-BE49-F238E27FC236}">
                <a16:creationId xmlns:a16="http://schemas.microsoft.com/office/drawing/2014/main" id="{23D9A728-AB80-7742-B4C6-7F9AC0ECA8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3124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85005" name="Line 13">
            <a:extLst>
              <a:ext uri="{FF2B5EF4-FFF2-40B4-BE49-F238E27FC236}">
                <a16:creationId xmlns:a16="http://schemas.microsoft.com/office/drawing/2014/main" id="{A61E26D9-A3FB-B648-90D1-B4CE12C7FF5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581400" y="3276600"/>
            <a:ext cx="4953000" cy="1752600"/>
          </a:xfrm>
          <a:prstGeom prst="line">
            <a:avLst/>
          </a:prstGeom>
          <a:noFill/>
          <a:ln w="9525">
            <a:solidFill>
              <a:schemeClr val="fol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852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095C5B72-A500-EB4B-8322-7CC6EFDDB9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Discard Outliers</a:t>
            </a:r>
          </a:p>
        </p:txBody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D388819D-629E-9442-AF6F-88F289508B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58454" y="3505201"/>
            <a:ext cx="8229600" cy="4449763"/>
          </a:xfrm>
        </p:spPr>
        <p:txBody>
          <a:bodyPr/>
          <a:lstStyle/>
          <a:p>
            <a:r>
              <a:rPr lang="en-US" altLang="en-US" dirty="0"/>
              <a:t>No point with d&gt;t</a:t>
            </a:r>
          </a:p>
          <a:p>
            <a:r>
              <a:rPr lang="en-US" altLang="en-US" dirty="0"/>
              <a:t>RANSAC:</a:t>
            </a:r>
          </a:p>
          <a:p>
            <a:pPr lvl="1"/>
            <a:r>
              <a:rPr lang="en-US" altLang="en-US" dirty="0" err="1">
                <a:ea typeface="ＭＳ Ｐゴシック" panose="020B0600070205080204" pitchFamily="34" charset="-128"/>
              </a:rPr>
              <a:t>RANdom</a:t>
            </a:r>
            <a:r>
              <a:rPr lang="en-US" altLang="en-US" dirty="0">
                <a:ea typeface="ＭＳ Ｐゴシック" panose="020B0600070205080204" pitchFamily="34" charset="-128"/>
              </a:rPr>
              <a:t> </a:t>
            </a:r>
            <a:r>
              <a:rPr lang="en-US" altLang="en-US" dirty="0" err="1">
                <a:ea typeface="ＭＳ Ｐゴシック" panose="020B0600070205080204" pitchFamily="34" charset="-128"/>
              </a:rPr>
              <a:t>SAmple</a:t>
            </a:r>
            <a:r>
              <a:rPr lang="en-US" altLang="en-US" dirty="0">
                <a:ea typeface="ＭＳ Ｐゴシック" panose="020B0600070205080204" pitchFamily="34" charset="-128"/>
              </a:rPr>
              <a:t> Consensus</a:t>
            </a:r>
          </a:p>
          <a:p>
            <a:pPr lvl="1"/>
            <a:r>
              <a:rPr lang="en-US" altLang="en-US" dirty="0" err="1">
                <a:ea typeface="ＭＳ Ｐゴシック" panose="020B0600070205080204" pitchFamily="34" charset="-128"/>
              </a:rPr>
              <a:t>Fischler</a:t>
            </a:r>
            <a:r>
              <a:rPr lang="en-US" altLang="en-US" dirty="0">
                <a:ea typeface="ＭＳ Ｐゴシック" panose="020B0600070205080204" pitchFamily="34" charset="-128"/>
              </a:rPr>
              <a:t> &amp; </a:t>
            </a:r>
            <a:r>
              <a:rPr lang="en-US" altLang="en-US" dirty="0" err="1">
                <a:ea typeface="ＭＳ Ｐゴシック" panose="020B0600070205080204" pitchFamily="34" charset="-128"/>
              </a:rPr>
              <a:t>Bolles</a:t>
            </a:r>
            <a:r>
              <a:rPr lang="en-US" altLang="en-US" dirty="0">
                <a:ea typeface="ＭＳ Ｐゴシック" panose="020B0600070205080204" pitchFamily="34" charset="-128"/>
              </a:rPr>
              <a:t> 1981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Copes with a large proportion of outliers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F15379-30E1-D045-9D3A-4E6D237500D1}"/>
              </a:ext>
            </a:extLst>
          </p:cNvPr>
          <p:cNvSpPr txBox="1"/>
          <p:nvPr/>
        </p:nvSpPr>
        <p:spPr>
          <a:xfrm>
            <a:off x="1559258" y="6488668"/>
            <a:ext cx="380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Choi et al BMVC 2009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4FDFEE-E78D-2341-8627-9D67123774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46"/>
          <a:stretch/>
        </p:blipFill>
        <p:spPr>
          <a:xfrm>
            <a:off x="5499785" y="228600"/>
            <a:ext cx="4771292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0340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CCA4E357-473C-A947-99E8-7F91597AED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Main Idea</a:t>
            </a:r>
          </a:p>
        </p:txBody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AED36F77-C114-8F46-BC39-DAEAEF4E24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3702051"/>
            <a:ext cx="8229600" cy="2424113"/>
          </a:xfrm>
        </p:spPr>
        <p:txBody>
          <a:bodyPr/>
          <a:lstStyle/>
          <a:p>
            <a:r>
              <a:rPr lang="en-US" altLang="en-US" dirty="0"/>
              <a:t>Select 2 points at random</a:t>
            </a:r>
          </a:p>
          <a:p>
            <a:r>
              <a:rPr lang="en-US" altLang="en-US" dirty="0"/>
              <a:t>Fit a line</a:t>
            </a:r>
          </a:p>
          <a:p>
            <a:r>
              <a:rPr lang="en-US" altLang="en-US" dirty="0"/>
              <a:t>“Support” = number of inliers</a:t>
            </a:r>
          </a:p>
          <a:p>
            <a:r>
              <a:rPr lang="en-US" altLang="en-US" dirty="0"/>
              <a:t>Line with most inliers wins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294686-B881-1147-A819-0DF2D5ADF194}"/>
              </a:ext>
            </a:extLst>
          </p:cNvPr>
          <p:cNvSpPr txBox="1"/>
          <p:nvPr/>
        </p:nvSpPr>
        <p:spPr>
          <a:xfrm>
            <a:off x="1559258" y="6488668"/>
            <a:ext cx="4314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shutterstock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, academic use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B70187-FC30-EE4E-ABB9-E9E1E8A6D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700" y="304801"/>
            <a:ext cx="3340100" cy="359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3330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799B110D-3D91-8A4D-A1D4-385A52AEC0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Why will this work ?</a:t>
            </a:r>
          </a:p>
        </p:txBody>
      </p:sp>
      <p:sp>
        <p:nvSpPr>
          <p:cNvPr id="91139" name="Line 3">
            <a:extLst>
              <a:ext uri="{FF2B5EF4-FFF2-40B4-BE49-F238E27FC236}">
                <a16:creationId xmlns:a16="http://schemas.microsoft.com/office/drawing/2014/main" id="{27AE056A-C616-8E4A-BD4A-6CC5A6E9134B}"/>
              </a:ext>
            </a:extLst>
          </p:cNvPr>
          <p:cNvSpPr>
            <a:spLocks noChangeShapeType="1"/>
          </p:cNvSpPr>
          <p:nvPr/>
        </p:nvSpPr>
        <p:spPr bwMode="auto">
          <a:xfrm>
            <a:off x="3962400" y="2819400"/>
            <a:ext cx="0" cy="2819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1140" name="Line 4">
            <a:extLst>
              <a:ext uri="{FF2B5EF4-FFF2-40B4-BE49-F238E27FC236}">
                <a16:creationId xmlns:a16="http://schemas.microsoft.com/office/drawing/2014/main" id="{8C0417FF-2782-0944-86C8-3DDC0CF24159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7600" y="5638800"/>
            <a:ext cx="5257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1141" name="Oval 5">
            <a:extLst>
              <a:ext uri="{FF2B5EF4-FFF2-40B4-BE49-F238E27FC236}">
                <a16:creationId xmlns:a16="http://schemas.microsoft.com/office/drawing/2014/main" id="{6B23C704-8266-EE4E-8FEF-CDD609D39F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4648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91142" name="Oval 6">
            <a:extLst>
              <a:ext uri="{FF2B5EF4-FFF2-40B4-BE49-F238E27FC236}">
                <a16:creationId xmlns:a16="http://schemas.microsoft.com/office/drawing/2014/main" id="{AC34B8CD-C050-0E40-981F-431375FEB6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4343400"/>
            <a:ext cx="76200" cy="762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91143" name="Oval 7">
            <a:extLst>
              <a:ext uri="{FF2B5EF4-FFF2-40B4-BE49-F238E27FC236}">
                <a16:creationId xmlns:a16="http://schemas.microsoft.com/office/drawing/2014/main" id="{31B7B1D3-1F4E-BA43-8581-85596B1AB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267200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91144" name="Oval 8">
            <a:extLst>
              <a:ext uri="{FF2B5EF4-FFF2-40B4-BE49-F238E27FC236}">
                <a16:creationId xmlns:a16="http://schemas.microsoft.com/office/drawing/2014/main" id="{53F9F60B-B36F-074C-A0BA-E13D6B5945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3810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91145" name="Oval 9">
            <a:extLst>
              <a:ext uri="{FF2B5EF4-FFF2-40B4-BE49-F238E27FC236}">
                <a16:creationId xmlns:a16="http://schemas.microsoft.com/office/drawing/2014/main" id="{21708135-512D-A24F-870F-BB7ECA9943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600" y="3505200"/>
            <a:ext cx="76200" cy="762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91146" name="Oval 10">
            <a:extLst>
              <a:ext uri="{FF2B5EF4-FFF2-40B4-BE49-F238E27FC236}">
                <a16:creationId xmlns:a16="http://schemas.microsoft.com/office/drawing/2014/main" id="{B3CC01BB-A8BD-0B4D-A2DD-DF20A395FC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3657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91147" name="Oval 11">
            <a:extLst>
              <a:ext uri="{FF2B5EF4-FFF2-40B4-BE49-F238E27FC236}">
                <a16:creationId xmlns:a16="http://schemas.microsoft.com/office/drawing/2014/main" id="{E5149B1B-E44B-9445-9E86-F3800C3C20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3124200"/>
            <a:ext cx="76200" cy="762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/>
          </a:p>
        </p:txBody>
      </p:sp>
      <p:grpSp>
        <p:nvGrpSpPr>
          <p:cNvPr id="2" name="Group 12">
            <a:extLst>
              <a:ext uri="{FF2B5EF4-FFF2-40B4-BE49-F238E27FC236}">
                <a16:creationId xmlns:a16="http://schemas.microsoft.com/office/drawing/2014/main" id="{810FB5F6-785C-0F49-8D37-BBFD809E0D2C}"/>
              </a:ext>
            </a:extLst>
          </p:cNvPr>
          <p:cNvGrpSpPr>
            <a:grpSpLocks/>
          </p:cNvGrpSpPr>
          <p:nvPr/>
        </p:nvGrpSpPr>
        <p:grpSpPr bwMode="auto">
          <a:xfrm>
            <a:off x="3505200" y="2362200"/>
            <a:ext cx="3962400" cy="3200400"/>
            <a:chOff x="1248" y="1488"/>
            <a:chExt cx="2496" cy="2016"/>
          </a:xfrm>
        </p:grpSpPr>
        <p:sp>
          <p:nvSpPr>
            <p:cNvPr id="91153" name="Line 13">
              <a:extLst>
                <a:ext uri="{FF2B5EF4-FFF2-40B4-BE49-F238E27FC236}">
                  <a16:creationId xmlns:a16="http://schemas.microsoft.com/office/drawing/2014/main" id="{0E085510-4617-0649-8708-607B0A6E13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248" y="1776"/>
              <a:ext cx="2304" cy="1728"/>
            </a:xfrm>
            <a:prstGeom prst="line">
              <a:avLst/>
            </a:prstGeom>
            <a:noFill/>
            <a:ln w="9525">
              <a:solidFill>
                <a:schemeClr val="fol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154" name="Line 14">
              <a:extLst>
                <a:ext uri="{FF2B5EF4-FFF2-40B4-BE49-F238E27FC236}">
                  <a16:creationId xmlns:a16="http://schemas.microsoft.com/office/drawing/2014/main" id="{10861F11-0573-184D-B6F4-94AD95DC60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344" y="1632"/>
              <a:ext cx="2304" cy="1728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155" name="Line 15">
              <a:extLst>
                <a:ext uri="{FF2B5EF4-FFF2-40B4-BE49-F238E27FC236}">
                  <a16:creationId xmlns:a16="http://schemas.microsoft.com/office/drawing/2014/main" id="{8A0CC303-302D-2741-9136-037FA853CFD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440" y="1488"/>
              <a:ext cx="2304" cy="1728"/>
            </a:xfrm>
            <a:prstGeom prst="line">
              <a:avLst/>
            </a:prstGeom>
            <a:noFill/>
            <a:ln w="9525">
              <a:solidFill>
                <a:schemeClr val="fol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16">
            <a:extLst>
              <a:ext uri="{FF2B5EF4-FFF2-40B4-BE49-F238E27FC236}">
                <a16:creationId xmlns:a16="http://schemas.microsoft.com/office/drawing/2014/main" id="{20A23192-FAA2-644F-B788-6D1DF382DFA0}"/>
              </a:ext>
            </a:extLst>
          </p:cNvPr>
          <p:cNvGrpSpPr>
            <a:grpSpLocks/>
          </p:cNvGrpSpPr>
          <p:nvPr/>
        </p:nvGrpSpPr>
        <p:grpSpPr bwMode="auto">
          <a:xfrm>
            <a:off x="3733800" y="2895600"/>
            <a:ext cx="5257800" cy="2209800"/>
            <a:chOff x="1392" y="1824"/>
            <a:chExt cx="3312" cy="1392"/>
          </a:xfrm>
        </p:grpSpPr>
        <p:sp>
          <p:nvSpPr>
            <p:cNvPr id="91150" name="Line 17">
              <a:extLst>
                <a:ext uri="{FF2B5EF4-FFF2-40B4-BE49-F238E27FC236}">
                  <a16:creationId xmlns:a16="http://schemas.microsoft.com/office/drawing/2014/main" id="{296A35D9-713C-3448-91B1-BF1D95E1E7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92" y="2064"/>
              <a:ext cx="3120" cy="1008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151" name="Line 18">
              <a:extLst>
                <a:ext uri="{FF2B5EF4-FFF2-40B4-BE49-F238E27FC236}">
                  <a16:creationId xmlns:a16="http://schemas.microsoft.com/office/drawing/2014/main" id="{5DA253DD-ACEF-3C4F-BB6F-BD2E6B6BCC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88" y="2208"/>
              <a:ext cx="3120" cy="1008"/>
            </a:xfrm>
            <a:prstGeom prst="line">
              <a:avLst/>
            </a:prstGeom>
            <a:noFill/>
            <a:ln w="9525">
              <a:solidFill>
                <a:schemeClr val="fol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152" name="Line 19">
              <a:extLst>
                <a:ext uri="{FF2B5EF4-FFF2-40B4-BE49-F238E27FC236}">
                  <a16:creationId xmlns:a16="http://schemas.microsoft.com/office/drawing/2014/main" id="{252E96B8-7361-194B-88D9-81CAF689EC0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84" y="1824"/>
              <a:ext cx="3120" cy="1008"/>
            </a:xfrm>
            <a:prstGeom prst="line">
              <a:avLst/>
            </a:prstGeom>
            <a:noFill/>
            <a:ln w="9525">
              <a:solidFill>
                <a:schemeClr val="fol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8291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>
            <a:extLst>
              <a:ext uri="{FF2B5EF4-FFF2-40B4-BE49-F238E27FC236}">
                <a16:creationId xmlns:a16="http://schemas.microsoft.com/office/drawing/2014/main" id="{1C7031C5-45BF-8543-A754-63D6151722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Best Line has most support</a:t>
            </a:r>
          </a:p>
        </p:txBody>
      </p:sp>
      <p:sp>
        <p:nvSpPr>
          <p:cNvPr id="93187" name="Rectangle 3">
            <a:extLst>
              <a:ext uri="{FF2B5EF4-FFF2-40B4-BE49-F238E27FC236}">
                <a16:creationId xmlns:a16="http://schemas.microsoft.com/office/drawing/2014/main" id="{3FABC307-9C9F-0748-BBA5-F95A93055E6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More support -&gt; better fit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524F7D-85A2-4447-9EC0-4BDDFCCA4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273050"/>
            <a:ext cx="3155950" cy="315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78458F-451F-7A45-9687-560A1B9C1B95}"/>
              </a:ext>
            </a:extLst>
          </p:cNvPr>
          <p:cNvSpPr txBox="1"/>
          <p:nvPr/>
        </p:nvSpPr>
        <p:spPr>
          <a:xfrm>
            <a:off x="1559257" y="6488668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Wikipedia</a:t>
            </a:r>
          </a:p>
        </p:txBody>
      </p:sp>
    </p:spTree>
    <p:extLst>
      <p:ext uri="{BB962C8B-B14F-4D97-AF65-F5344CB8AC3E}">
        <p14:creationId xmlns:p14="http://schemas.microsoft.com/office/powerpoint/2010/main" val="19739880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D8FE5172-B782-3C4C-80AD-E351B2761E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 General</a:t>
            </a:r>
          </a:p>
        </p:txBody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F32A95AA-C23F-C24C-BC28-C8B02E6571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3657600"/>
            <a:ext cx="8229600" cy="2819400"/>
          </a:xfrm>
        </p:spPr>
        <p:txBody>
          <a:bodyPr>
            <a:normAutofit/>
          </a:bodyPr>
          <a:lstStyle/>
          <a:p>
            <a:r>
              <a:rPr lang="en-US" altLang="en-US" dirty="0"/>
              <a:t>Fit a more general model</a:t>
            </a:r>
          </a:p>
          <a:p>
            <a:r>
              <a:rPr lang="en-US" altLang="en-US" dirty="0"/>
              <a:t>Sample = minimal subset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Translation ?</a:t>
            </a:r>
          </a:p>
          <a:p>
            <a:pPr lvl="1"/>
            <a:r>
              <a:rPr lang="en-US" altLang="en-US" dirty="0" err="1">
                <a:ea typeface="ＭＳ Ｐゴシック" panose="020B0600070205080204" pitchFamily="34" charset="-128"/>
              </a:rPr>
              <a:t>Homography</a:t>
            </a:r>
            <a:r>
              <a:rPr lang="en-US" altLang="en-US" dirty="0">
                <a:ea typeface="ＭＳ Ｐゴシック" panose="020B0600070205080204" pitchFamily="34" charset="-128"/>
              </a:rPr>
              <a:t> ?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Euclidean </a:t>
            </a:r>
            <a:r>
              <a:rPr lang="en-US" altLang="en-US" dirty="0" err="1">
                <a:ea typeface="ＭＳ Ｐゴシック" panose="020B0600070205080204" pitchFamily="34" charset="-128"/>
              </a:rPr>
              <a:t>transorm</a:t>
            </a:r>
            <a:r>
              <a:rPr lang="en-US" altLang="en-US" dirty="0">
                <a:ea typeface="ＭＳ Ｐゴシック" panose="020B0600070205080204" pitchFamily="34" charset="-128"/>
              </a:rPr>
              <a:t> 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DFA4A4-4004-1641-91A9-0FA447737B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330" b="16430"/>
          <a:stretch/>
        </p:blipFill>
        <p:spPr>
          <a:xfrm>
            <a:off x="2209800" y="968991"/>
            <a:ext cx="3429000" cy="25578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84328A-3226-094B-BD7D-7E56C23FFE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330" t="16430"/>
          <a:stretch/>
        </p:blipFill>
        <p:spPr>
          <a:xfrm>
            <a:off x="6324600" y="1066800"/>
            <a:ext cx="3429000" cy="255781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CCBF020-A39B-3B45-A3AD-3BF3F52B02FC}"/>
              </a:ext>
            </a:extLst>
          </p:cNvPr>
          <p:cNvCxnSpPr/>
          <p:nvPr/>
        </p:nvCxnSpPr>
        <p:spPr>
          <a:xfrm flipV="1">
            <a:off x="5105400" y="2247900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FBB0E26-2862-B547-9353-BE0E2E8ADB50}"/>
              </a:ext>
            </a:extLst>
          </p:cNvPr>
          <p:cNvCxnSpPr/>
          <p:nvPr/>
        </p:nvCxnSpPr>
        <p:spPr>
          <a:xfrm flipV="1">
            <a:off x="5288507" y="2659039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4D89A7A-FC98-D14D-B584-F49719DE27BB}"/>
              </a:ext>
            </a:extLst>
          </p:cNvPr>
          <p:cNvCxnSpPr/>
          <p:nvPr/>
        </p:nvCxnSpPr>
        <p:spPr>
          <a:xfrm flipV="1">
            <a:off x="5257800" y="1893343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082CDEE-39F7-6C49-965B-EE32FB088437}"/>
              </a:ext>
            </a:extLst>
          </p:cNvPr>
          <p:cNvCxnSpPr/>
          <p:nvPr/>
        </p:nvCxnSpPr>
        <p:spPr>
          <a:xfrm flipV="1">
            <a:off x="5410200" y="1571767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9746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>
            <a:extLst>
              <a:ext uri="{FF2B5EF4-FFF2-40B4-BE49-F238E27FC236}">
                <a16:creationId xmlns:a16="http://schemas.microsoft.com/office/drawing/2014/main" id="{39A19772-982A-A642-B6F5-367B6A222E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RANSAC</a:t>
            </a:r>
          </a:p>
        </p:txBody>
      </p:sp>
      <p:sp>
        <p:nvSpPr>
          <p:cNvPr id="97283" name="Rectangle 3">
            <a:extLst>
              <a:ext uri="{FF2B5EF4-FFF2-40B4-BE49-F238E27FC236}">
                <a16:creationId xmlns:a16="http://schemas.microsoft.com/office/drawing/2014/main" id="{E5B7BDF1-A690-1643-8DC4-4CBD6215EF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801814" y="1885950"/>
            <a:ext cx="8866187" cy="4171950"/>
          </a:xfrm>
        </p:spPr>
        <p:txBody>
          <a:bodyPr>
            <a:normAutofit/>
          </a:bodyPr>
          <a:lstStyle/>
          <a:p>
            <a:r>
              <a:rPr lang="en-US" altLang="en-US" dirty="0"/>
              <a:t>Objective: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Robust fit of a model to data D</a:t>
            </a:r>
          </a:p>
          <a:p>
            <a:r>
              <a:rPr lang="en-US" altLang="en-US" dirty="0"/>
              <a:t>Algorithm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Randomly select s points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Instantiate a model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Get consensus set D</a:t>
            </a:r>
            <a:r>
              <a:rPr lang="en-US" altLang="en-US" baseline="-25000" dirty="0">
                <a:ea typeface="ＭＳ Ｐゴシック" panose="020B0600070205080204" pitchFamily="34" charset="-128"/>
              </a:rPr>
              <a:t>i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If |D</a:t>
            </a:r>
            <a:r>
              <a:rPr lang="en-US" altLang="en-US" baseline="-25000" dirty="0">
                <a:ea typeface="ＭＳ Ｐゴシック" panose="020B0600070205080204" pitchFamily="34" charset="-128"/>
              </a:rPr>
              <a:t>i</a:t>
            </a:r>
            <a:r>
              <a:rPr lang="en-US" altLang="en-US" dirty="0">
                <a:ea typeface="ＭＳ Ｐゴシック" panose="020B0600070205080204" pitchFamily="34" charset="-128"/>
              </a:rPr>
              <a:t>|&gt;T, terminate and return model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Repeat for N trials, return model with max |D</a:t>
            </a:r>
            <a:r>
              <a:rPr lang="en-US" altLang="en-US" baseline="-25000" dirty="0">
                <a:ea typeface="ＭＳ Ｐゴシック" panose="020B0600070205080204" pitchFamily="34" charset="-128"/>
              </a:rPr>
              <a:t>i</a:t>
            </a:r>
            <a:r>
              <a:rPr lang="en-US" altLang="en-US" dirty="0">
                <a:ea typeface="ＭＳ Ｐゴシック" panose="020B0600070205080204" pitchFamily="34" charset="-128"/>
              </a:rPr>
              <a:t>|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7C03A6-F2E6-3447-A107-DE8B010C5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273050"/>
            <a:ext cx="3155950" cy="315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BCA88B-6716-6F41-BF78-69D61C6528F3}"/>
              </a:ext>
            </a:extLst>
          </p:cNvPr>
          <p:cNvSpPr txBox="1"/>
          <p:nvPr/>
        </p:nvSpPr>
        <p:spPr>
          <a:xfrm>
            <a:off x="1559257" y="6488668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Wikipedia</a:t>
            </a:r>
          </a:p>
        </p:txBody>
      </p:sp>
    </p:spTree>
    <p:extLst>
      <p:ext uri="{BB962C8B-B14F-4D97-AF65-F5344CB8AC3E}">
        <p14:creationId xmlns:p14="http://schemas.microsoft.com/office/powerpoint/2010/main" val="7982402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>
            <a:extLst>
              <a:ext uri="{FF2B5EF4-FFF2-40B4-BE49-F238E27FC236}">
                <a16:creationId xmlns:a16="http://schemas.microsoft.com/office/drawing/2014/main" id="{307D4808-B54E-B341-B999-86C64C70BE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Distance Threshold</a:t>
            </a:r>
          </a:p>
        </p:txBody>
      </p:sp>
      <p:sp>
        <p:nvSpPr>
          <p:cNvPr id="99331" name="Rectangle 3">
            <a:extLst>
              <a:ext uri="{FF2B5EF4-FFF2-40B4-BE49-F238E27FC236}">
                <a16:creationId xmlns:a16="http://schemas.microsoft.com/office/drawing/2014/main" id="{5D009527-658C-4A4C-BC19-5F93BB3711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2514601"/>
            <a:ext cx="8229600" cy="361156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Requires noise distribution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Gaussian noise with </a:t>
            </a:r>
            <a:r>
              <a:rPr lang="en-US" altLang="en-US" dirty="0">
                <a:sym typeface="Symbol" pitchFamily="2" charset="2"/>
              </a:rPr>
              <a:t></a:t>
            </a: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Chi-squared distribution with DOF m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95% cumulative: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Line, F: m=1, t=3.84 </a:t>
            </a:r>
            <a:r>
              <a:rPr lang="en-US" altLang="en-US" dirty="0">
                <a:ea typeface="ＭＳ Ｐゴシック" panose="020B0600070205080204" pitchFamily="34" charset="-128"/>
                <a:sym typeface="Symbol" pitchFamily="2" charset="2"/>
              </a:rPr>
              <a:t></a:t>
            </a:r>
            <a:r>
              <a:rPr lang="en-US" altLang="en-US" baseline="30000" dirty="0">
                <a:ea typeface="ＭＳ Ｐゴシック" panose="020B0600070205080204" pitchFamily="34" charset="-128"/>
              </a:rPr>
              <a:t>2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Translation, </a:t>
            </a:r>
            <a:r>
              <a:rPr lang="en-US" altLang="en-US" dirty="0" err="1">
                <a:ea typeface="ＭＳ Ｐゴシック" panose="020B0600070205080204" pitchFamily="34" charset="-128"/>
              </a:rPr>
              <a:t>homography</a:t>
            </a:r>
            <a:r>
              <a:rPr lang="en-US" altLang="en-US" dirty="0">
                <a:ea typeface="ＭＳ Ｐゴシック" panose="020B0600070205080204" pitchFamily="34" charset="-128"/>
              </a:rPr>
              <a:t>: m=2, t=5.99\ </a:t>
            </a:r>
            <a:r>
              <a:rPr lang="en-US" altLang="en-US" dirty="0">
                <a:ea typeface="ＭＳ Ｐゴシック" panose="020B0600070205080204" pitchFamily="34" charset="-128"/>
                <a:sym typeface="Symbol" pitchFamily="2" charset="2"/>
              </a:rPr>
              <a:t></a:t>
            </a:r>
            <a:r>
              <a:rPr lang="en-US" altLang="en-US" baseline="30000" dirty="0">
                <a:ea typeface="ＭＳ Ｐゴシック" panose="020B0600070205080204" pitchFamily="34" charset="-128"/>
              </a:rPr>
              <a:t>2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I.e. -&gt; 95% prob that d&lt;t is inlier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427758-BE47-B440-AB50-EC44C9086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273050"/>
            <a:ext cx="3155950" cy="315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A32437-4927-6B44-8DA5-E4F9C6812976}"/>
              </a:ext>
            </a:extLst>
          </p:cNvPr>
          <p:cNvSpPr txBox="1"/>
          <p:nvPr/>
        </p:nvSpPr>
        <p:spPr>
          <a:xfrm>
            <a:off x="1559257" y="6488668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Wikipedia</a:t>
            </a:r>
          </a:p>
        </p:txBody>
      </p:sp>
    </p:spTree>
    <p:extLst>
      <p:ext uri="{BB962C8B-B14F-4D97-AF65-F5344CB8AC3E}">
        <p14:creationId xmlns:p14="http://schemas.microsoft.com/office/powerpoint/2010/main" val="13105014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>
            <a:extLst>
              <a:ext uri="{FF2B5EF4-FFF2-40B4-BE49-F238E27FC236}">
                <a16:creationId xmlns:a16="http://schemas.microsoft.com/office/drawing/2014/main" id="{9AE9BE92-F6CB-F24F-97FA-BEF92BFA0C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How many samples ?</a:t>
            </a:r>
          </a:p>
        </p:txBody>
      </p:sp>
      <p:sp>
        <p:nvSpPr>
          <p:cNvPr id="101379" name="Rectangle 3">
            <a:extLst>
              <a:ext uri="{FF2B5EF4-FFF2-40B4-BE49-F238E27FC236}">
                <a16:creationId xmlns:a16="http://schemas.microsoft.com/office/drawing/2014/main" id="{051B1DF2-5163-854F-A3F0-ABBBF06957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4267201"/>
            <a:ext cx="8229600" cy="1858963"/>
          </a:xfrm>
        </p:spPr>
        <p:txBody>
          <a:bodyPr/>
          <a:lstStyle/>
          <a:p>
            <a:r>
              <a:rPr lang="en-US" altLang="en-US" dirty="0"/>
              <a:t>We want: at least one sample with all inliers </a:t>
            </a:r>
          </a:p>
          <a:p>
            <a:r>
              <a:rPr lang="en-US" altLang="en-US" dirty="0"/>
              <a:t>Can’t guarantee: probability P</a:t>
            </a:r>
          </a:p>
          <a:p>
            <a:r>
              <a:rPr lang="en-US" altLang="en-US" dirty="0"/>
              <a:t>E.g. P = 0.99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4F64C9-BC32-FA4D-8C83-3D5EE2547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273050"/>
            <a:ext cx="3155950" cy="315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598EF7-2AD5-744A-9FD2-AEFD0584CBF8}"/>
              </a:ext>
            </a:extLst>
          </p:cNvPr>
          <p:cNvSpPr txBox="1"/>
          <p:nvPr/>
        </p:nvSpPr>
        <p:spPr>
          <a:xfrm>
            <a:off x="1559257" y="6488668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Wikipedia</a:t>
            </a:r>
          </a:p>
        </p:txBody>
      </p:sp>
    </p:spTree>
    <p:extLst>
      <p:ext uri="{BB962C8B-B14F-4D97-AF65-F5344CB8AC3E}">
        <p14:creationId xmlns:p14="http://schemas.microsoft.com/office/powerpoint/2010/main" val="2606043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6A41D-C4DE-4D45-9A1C-92C74EE37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6F2A8-EA9F-6F49-ADCE-0618DED98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4572001"/>
            <a:ext cx="8229600" cy="1554163"/>
          </a:xfrm>
        </p:spPr>
        <p:txBody>
          <a:bodyPr/>
          <a:lstStyle/>
          <a:p>
            <a:r>
              <a:rPr lang="en-US" dirty="0"/>
              <a:t>3 photos</a:t>
            </a:r>
          </a:p>
          <a:p>
            <a:r>
              <a:rPr lang="en-US" dirty="0"/>
              <a:t>Translational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5D1F0-26A1-B845-A041-49EBFB9A2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250" y="1143000"/>
            <a:ext cx="6159500" cy="3060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E89C17-E2D1-8749-A075-A60336A17880}"/>
              </a:ext>
            </a:extLst>
          </p:cNvPr>
          <p:cNvSpPr txBox="1"/>
          <p:nvPr/>
        </p:nvSpPr>
        <p:spPr>
          <a:xfrm>
            <a:off x="1559258" y="648866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Szeliski book</a:t>
            </a:r>
          </a:p>
        </p:txBody>
      </p:sp>
    </p:spTree>
    <p:extLst>
      <p:ext uri="{BB962C8B-B14F-4D97-AF65-F5344CB8AC3E}">
        <p14:creationId xmlns:p14="http://schemas.microsoft.com/office/powerpoint/2010/main" val="32380583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44B8988C-7AB5-B34E-A27D-C76E0AD998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Calculate N</a:t>
            </a:r>
          </a:p>
        </p:txBody>
      </p:sp>
      <p:sp>
        <p:nvSpPr>
          <p:cNvPr id="979971" name="Rectangle 3">
            <a:extLst>
              <a:ext uri="{FF2B5EF4-FFF2-40B4-BE49-F238E27FC236}">
                <a16:creationId xmlns:a16="http://schemas.microsoft.com/office/drawing/2014/main" id="{972F7111-FD57-974B-9B7B-093DE2D0CF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2438401"/>
            <a:ext cx="8001000" cy="3687763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 dirty="0"/>
              <a:t>If </a:t>
            </a:r>
            <a:r>
              <a:rPr lang="en-US" altLang="en-US" dirty="0" err="1"/>
              <a:t>etha</a:t>
            </a:r>
            <a:r>
              <a:rPr lang="en-US" altLang="en-US" dirty="0"/>
              <a:t> = outlier probability</a:t>
            </a:r>
          </a:p>
          <a:p>
            <a:r>
              <a:rPr lang="en-US" altLang="en-US" dirty="0"/>
              <a:t>proportion of inliers p = 1-etha</a:t>
            </a:r>
          </a:p>
          <a:p>
            <a:r>
              <a:rPr lang="en-US" altLang="en-US" dirty="0"/>
              <a:t>P(sample with all inliers) = </a:t>
            </a:r>
            <a:r>
              <a:rPr lang="en-US" altLang="en-US" dirty="0" err="1"/>
              <a:t>p</a:t>
            </a:r>
            <a:r>
              <a:rPr lang="en-US" altLang="en-US" baseline="30000" dirty="0" err="1"/>
              <a:t>s</a:t>
            </a:r>
            <a:endParaRPr lang="en-US" altLang="en-US" dirty="0"/>
          </a:p>
          <a:p>
            <a:r>
              <a:rPr lang="en-US" altLang="en-US" dirty="0"/>
              <a:t>P(sample with an outlier) = 1-p</a:t>
            </a:r>
            <a:r>
              <a:rPr lang="en-US" altLang="en-US" baseline="30000" dirty="0"/>
              <a:t>s</a:t>
            </a:r>
            <a:endParaRPr lang="en-US" altLang="en-US" dirty="0"/>
          </a:p>
          <a:p>
            <a:r>
              <a:rPr lang="en-US" altLang="en-US" dirty="0"/>
              <a:t>P(N samples an outlier) = (1-p</a:t>
            </a:r>
            <a:r>
              <a:rPr lang="en-US" altLang="en-US" baseline="30000" dirty="0"/>
              <a:t>s</a:t>
            </a:r>
            <a:r>
              <a:rPr lang="en-US" altLang="en-US" dirty="0"/>
              <a:t>)^N</a:t>
            </a:r>
          </a:p>
          <a:p>
            <a:r>
              <a:rPr lang="en-US" altLang="en-US" dirty="0"/>
              <a:t>We want P(N samples an outlier) &lt; 1-P</a:t>
            </a:r>
            <a:r>
              <a:rPr lang="en-US" altLang="en-US" dirty="0">
                <a:solidFill>
                  <a:schemeClr val="bg1">
                    <a:lumMod val="65000"/>
                  </a:schemeClr>
                </a:solidFill>
              </a:rPr>
              <a:t> e.g. 0.01</a:t>
            </a:r>
          </a:p>
          <a:p>
            <a:r>
              <a:rPr lang="en-US" altLang="en-US" dirty="0"/>
              <a:t>(1-p</a:t>
            </a:r>
            <a:r>
              <a:rPr lang="en-US" altLang="en-US" baseline="30000" dirty="0"/>
              <a:t>s</a:t>
            </a:r>
            <a:r>
              <a:rPr lang="en-US" altLang="en-US" dirty="0"/>
              <a:t>)^N &lt; 1-P</a:t>
            </a:r>
          </a:p>
          <a:p>
            <a:r>
              <a:rPr lang="en-US" altLang="en-US" dirty="0"/>
              <a:t>N &gt; log(1-P)/log(1-p</a:t>
            </a:r>
            <a:r>
              <a:rPr lang="en-US" altLang="en-US" baseline="30000" dirty="0"/>
              <a:t>s</a:t>
            </a:r>
            <a:r>
              <a:rPr lang="en-US" altLang="en-US" dirty="0"/>
              <a:t>)</a:t>
            </a:r>
          </a:p>
          <a:p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2B124D-C430-D942-A238-4AFD6F54C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273050"/>
            <a:ext cx="3155950" cy="315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C0FEE6-BDBD-1D4D-B2C0-53633ADB836B}"/>
              </a:ext>
            </a:extLst>
          </p:cNvPr>
          <p:cNvSpPr txBox="1"/>
          <p:nvPr/>
        </p:nvSpPr>
        <p:spPr>
          <a:xfrm>
            <a:off x="1559257" y="6488668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Wikipedia</a:t>
            </a:r>
          </a:p>
        </p:txBody>
      </p:sp>
    </p:spTree>
    <p:extLst>
      <p:ext uri="{BB962C8B-B14F-4D97-AF65-F5344CB8AC3E}">
        <p14:creationId xmlns:p14="http://schemas.microsoft.com/office/powerpoint/2010/main" val="78511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99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9971" grpId="0" build="p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18C47A9F-E888-CD42-8B59-2E569603B4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Example</a:t>
            </a:r>
          </a:p>
        </p:txBody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8AF901AF-028E-E240-9190-5F8ECFA6F0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3048001"/>
            <a:ext cx="7315200" cy="3078163"/>
          </a:xfrm>
        </p:spPr>
        <p:txBody>
          <a:bodyPr>
            <a:normAutofit fontScale="85000" lnSpcReduction="20000"/>
          </a:bodyPr>
          <a:lstStyle/>
          <a:p>
            <a:r>
              <a:rPr lang="en-US" altLang="en-US" dirty="0"/>
              <a:t>P=0.99</a:t>
            </a:r>
          </a:p>
          <a:p>
            <a:r>
              <a:rPr lang="en-US" altLang="en-US" dirty="0"/>
              <a:t>s=2, </a:t>
            </a:r>
            <a:r>
              <a:rPr lang="en-US" altLang="en-US" dirty="0" err="1"/>
              <a:t>etha</a:t>
            </a:r>
            <a:r>
              <a:rPr lang="en-US" altLang="en-US" dirty="0"/>
              <a:t>=5% 		=&gt; N=2</a:t>
            </a:r>
          </a:p>
          <a:p>
            <a:r>
              <a:rPr lang="en-US" altLang="en-US" dirty="0"/>
              <a:t>s=2, </a:t>
            </a:r>
            <a:r>
              <a:rPr lang="en-US" altLang="en-US" dirty="0" err="1"/>
              <a:t>etha</a:t>
            </a:r>
            <a:r>
              <a:rPr lang="en-US" altLang="en-US" dirty="0"/>
              <a:t>=50%		=&gt; N=17</a:t>
            </a:r>
          </a:p>
          <a:p>
            <a:r>
              <a:rPr lang="en-US" altLang="en-US" dirty="0"/>
              <a:t>s=4, </a:t>
            </a:r>
            <a:r>
              <a:rPr lang="en-US" altLang="en-US" dirty="0" err="1"/>
              <a:t>etha</a:t>
            </a:r>
            <a:r>
              <a:rPr lang="en-US" altLang="en-US" dirty="0"/>
              <a:t>=5%		=&gt; N=3</a:t>
            </a:r>
          </a:p>
          <a:p>
            <a:r>
              <a:rPr lang="en-US" altLang="en-US" dirty="0"/>
              <a:t>s=4, </a:t>
            </a:r>
            <a:r>
              <a:rPr lang="en-US" altLang="en-US" dirty="0" err="1"/>
              <a:t>etha</a:t>
            </a:r>
            <a:r>
              <a:rPr lang="en-US" altLang="en-US" dirty="0"/>
              <a:t>=50%		=&gt; N=72</a:t>
            </a:r>
          </a:p>
          <a:p>
            <a:r>
              <a:rPr lang="en-US" altLang="en-US" dirty="0"/>
              <a:t>s=8, </a:t>
            </a:r>
            <a:r>
              <a:rPr lang="en-US" altLang="en-US" dirty="0" err="1"/>
              <a:t>etha</a:t>
            </a:r>
            <a:r>
              <a:rPr lang="en-US" altLang="en-US" dirty="0"/>
              <a:t>=5%		=&gt; N=5</a:t>
            </a:r>
          </a:p>
          <a:p>
            <a:r>
              <a:rPr lang="en-US" altLang="en-US" dirty="0"/>
              <a:t>s=8, </a:t>
            </a:r>
            <a:r>
              <a:rPr lang="en-US" altLang="en-US" dirty="0" err="1"/>
              <a:t>etha</a:t>
            </a:r>
            <a:r>
              <a:rPr lang="en-US" altLang="en-US" dirty="0"/>
              <a:t>=50%		=&gt; N=1177</a:t>
            </a:r>
          </a:p>
          <a:p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8BC985-809B-B94F-859D-AEB4054DB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273050"/>
            <a:ext cx="3155950" cy="315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86C2A4-B37D-4649-A3E6-AB2D010FDCE7}"/>
              </a:ext>
            </a:extLst>
          </p:cNvPr>
          <p:cNvSpPr txBox="1"/>
          <p:nvPr/>
        </p:nvSpPr>
        <p:spPr>
          <a:xfrm>
            <a:off x="1559257" y="6488668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Wikipedia</a:t>
            </a:r>
          </a:p>
        </p:txBody>
      </p:sp>
    </p:spTree>
    <p:extLst>
      <p:ext uri="{BB962C8B-B14F-4D97-AF65-F5344CB8AC3E}">
        <p14:creationId xmlns:p14="http://schemas.microsoft.com/office/powerpoint/2010/main" val="36052911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AB0D5D6B-3D17-6644-B20B-EDCDFB4DE7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Remarks</a:t>
            </a:r>
          </a:p>
        </p:txBody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4FBE93FB-4CA2-0B43-ACC7-D7A63E2E7F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5029201"/>
            <a:ext cx="6934200" cy="1096963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sz="2800" dirty="0"/>
              <a:t>N = f(</a:t>
            </a:r>
            <a:r>
              <a:rPr lang="en-US" altLang="en-US" sz="2800" dirty="0" err="1"/>
              <a:t>etha</a:t>
            </a:r>
            <a:r>
              <a:rPr lang="en-US" altLang="en-US" sz="2800" dirty="0"/>
              <a:t>), not the number of points</a:t>
            </a:r>
          </a:p>
          <a:p>
            <a:r>
              <a:rPr lang="en-US" altLang="en-US" sz="2800" dirty="0"/>
              <a:t>N increases steeply with s</a:t>
            </a:r>
          </a:p>
          <a:p>
            <a:endParaRPr lang="en-US" alt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493438-400F-E64B-BA44-3FEBAE303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273050"/>
            <a:ext cx="3155950" cy="315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E9EFC2-F282-3141-AF8D-CACFE4FF4176}"/>
              </a:ext>
            </a:extLst>
          </p:cNvPr>
          <p:cNvSpPr txBox="1"/>
          <p:nvPr/>
        </p:nvSpPr>
        <p:spPr>
          <a:xfrm>
            <a:off x="1559257" y="6488668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Wikipedia</a:t>
            </a:r>
          </a:p>
        </p:txBody>
      </p:sp>
    </p:spTree>
    <p:extLst>
      <p:ext uri="{BB962C8B-B14F-4D97-AF65-F5344CB8AC3E}">
        <p14:creationId xmlns:p14="http://schemas.microsoft.com/office/powerpoint/2010/main" val="10023132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6059D3F9-C2B1-3748-A132-8671C00EDE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Threshold T</a:t>
            </a:r>
          </a:p>
        </p:txBody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45A8388B-63BC-E040-A791-02B2B6E1F9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4267201"/>
            <a:ext cx="6934200" cy="1858963"/>
          </a:xfrm>
        </p:spPr>
        <p:txBody>
          <a:bodyPr/>
          <a:lstStyle/>
          <a:p>
            <a:r>
              <a:rPr lang="en-US" altLang="en-US" dirty="0"/>
              <a:t>Terminate if |D</a:t>
            </a:r>
            <a:r>
              <a:rPr lang="en-US" altLang="en-US" baseline="-25000" dirty="0"/>
              <a:t>i</a:t>
            </a:r>
            <a:r>
              <a:rPr lang="en-US" altLang="en-US" dirty="0"/>
              <a:t>|&gt;T</a:t>
            </a:r>
          </a:p>
          <a:p>
            <a:r>
              <a:rPr lang="en-US" altLang="en-US" dirty="0"/>
              <a:t>Rule of thumb: T </a:t>
            </a:r>
            <a:r>
              <a:rPr lang="en-US" altLang="en-US" dirty="0">
                <a:sym typeface="Symbol" pitchFamily="2" charset="2"/>
              </a:rPr>
              <a:t></a:t>
            </a:r>
            <a:r>
              <a:rPr lang="en-US" altLang="en-US" dirty="0"/>
              <a:t> #inliers</a:t>
            </a:r>
          </a:p>
          <a:p>
            <a:r>
              <a:rPr lang="en-US" altLang="en-US" dirty="0"/>
              <a:t>So, T = (1-etha)n = </a:t>
            </a:r>
            <a:r>
              <a:rPr lang="en-US" altLang="en-US" dirty="0" err="1"/>
              <a:t>pn</a:t>
            </a:r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957643-E504-FE4A-B037-6503BE74B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273050"/>
            <a:ext cx="3155950" cy="315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4C79B2-0E99-BE4A-82AC-E635FE3D3F7A}"/>
              </a:ext>
            </a:extLst>
          </p:cNvPr>
          <p:cNvSpPr txBox="1"/>
          <p:nvPr/>
        </p:nvSpPr>
        <p:spPr>
          <a:xfrm>
            <a:off x="1559257" y="6488668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Wikipedia</a:t>
            </a:r>
          </a:p>
        </p:txBody>
      </p:sp>
    </p:spTree>
    <p:extLst>
      <p:ext uri="{BB962C8B-B14F-4D97-AF65-F5344CB8AC3E}">
        <p14:creationId xmlns:p14="http://schemas.microsoft.com/office/powerpoint/2010/main" val="535380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>
            <a:extLst>
              <a:ext uri="{FF2B5EF4-FFF2-40B4-BE49-F238E27FC236}">
                <a16:creationId xmlns:a16="http://schemas.microsoft.com/office/drawing/2014/main" id="{E9812E26-63D0-8D48-B34C-641B7BBC507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Adaptive N</a:t>
            </a:r>
          </a:p>
        </p:txBody>
      </p:sp>
      <p:sp>
        <p:nvSpPr>
          <p:cNvPr id="111619" name="Rectangle 3">
            <a:extLst>
              <a:ext uri="{FF2B5EF4-FFF2-40B4-BE49-F238E27FC236}">
                <a16:creationId xmlns:a16="http://schemas.microsoft.com/office/drawing/2014/main" id="{5101CDBF-936C-774C-A9E0-4D314C19D0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3048001"/>
            <a:ext cx="7543800" cy="307816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 sz="2800" dirty="0"/>
              <a:t>When </a:t>
            </a:r>
            <a:r>
              <a:rPr lang="en-US" altLang="en-US" sz="2800" dirty="0" err="1"/>
              <a:t>etha</a:t>
            </a:r>
            <a:r>
              <a:rPr lang="en-US" altLang="en-US" sz="2800" dirty="0"/>
              <a:t> is unknown ?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Start with </a:t>
            </a:r>
            <a:r>
              <a:rPr lang="en-US" altLang="en-US" sz="2800" dirty="0" err="1"/>
              <a:t>etha</a:t>
            </a:r>
            <a:r>
              <a:rPr lang="en-US" altLang="en-US" sz="2800" dirty="0"/>
              <a:t> = 50%, N=inf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Repeat: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Sample s, fit model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-&gt; update </a:t>
            </a:r>
            <a:r>
              <a:rPr lang="en-US" altLang="en-US" dirty="0" err="1">
                <a:ea typeface="ＭＳ Ｐゴシック" panose="020B0600070205080204" pitchFamily="34" charset="-128"/>
              </a:rPr>
              <a:t>etha</a:t>
            </a:r>
            <a:r>
              <a:rPr lang="en-US" altLang="en-US" dirty="0">
                <a:ea typeface="ＭＳ Ｐゴシック" panose="020B0600070205080204" pitchFamily="34" charset="-128"/>
              </a:rPr>
              <a:t> as |outliers|/n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-&gt; set N=f(</a:t>
            </a:r>
            <a:r>
              <a:rPr lang="en-US" altLang="en-US" dirty="0" err="1">
                <a:ea typeface="ＭＳ Ｐゴシック" panose="020B0600070205080204" pitchFamily="34" charset="-128"/>
              </a:rPr>
              <a:t>etha</a:t>
            </a:r>
            <a:r>
              <a:rPr lang="en-US" altLang="en-US" dirty="0">
                <a:ea typeface="ＭＳ Ｐゴシック" panose="020B0600070205080204" pitchFamily="34" charset="-128"/>
              </a:rPr>
              <a:t>, s, p)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Terminate when N samples seen</a:t>
            </a:r>
          </a:p>
          <a:p>
            <a:pPr>
              <a:lnSpc>
                <a:spcPct val="90000"/>
              </a:lnSpc>
            </a:pPr>
            <a:endParaRPr lang="en-US" altLang="en-US" sz="2800" dirty="0"/>
          </a:p>
          <a:p>
            <a:pPr>
              <a:lnSpc>
                <a:spcPct val="90000"/>
              </a:lnSpc>
            </a:pPr>
            <a:endParaRPr lang="en-US" alt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A702EF-8986-3C43-89B5-DB40848E1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104" y="273050"/>
            <a:ext cx="3155950" cy="3155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095CD2-0296-6547-AB35-3C74C204900C}"/>
              </a:ext>
            </a:extLst>
          </p:cNvPr>
          <p:cNvSpPr txBox="1"/>
          <p:nvPr/>
        </p:nvSpPr>
        <p:spPr>
          <a:xfrm>
            <a:off x="1559257" y="6488668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Wikipedia</a:t>
            </a:r>
          </a:p>
        </p:txBody>
      </p:sp>
    </p:spTree>
    <p:extLst>
      <p:ext uri="{BB962C8B-B14F-4D97-AF65-F5344CB8AC3E}">
        <p14:creationId xmlns:p14="http://schemas.microsoft.com/office/powerpoint/2010/main" val="2044801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5D4-24F7-E74A-9B3A-9D596847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277FB-EE5D-3140-BA5F-8D2BC9D77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3750861"/>
            <a:ext cx="8229600" cy="26971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Input:</a:t>
            </a:r>
          </a:p>
          <a:p>
            <a:pPr lvl="1"/>
            <a:r>
              <a:rPr lang="en-US" dirty="0"/>
              <a:t>A set of matches {(x</a:t>
            </a:r>
            <a:r>
              <a:rPr lang="en-US" baseline="-25000" dirty="0"/>
              <a:t>i</a:t>
            </a:r>
            <a:r>
              <a:rPr lang="en-US" dirty="0"/>
              <a:t>, x</a:t>
            </a:r>
            <a:r>
              <a:rPr lang="en-US" baseline="-25000" dirty="0"/>
              <a:t>i</a:t>
            </a:r>
            <a:r>
              <a:rPr lang="en-US" dirty="0"/>
              <a:t>’)}</a:t>
            </a:r>
          </a:p>
          <a:p>
            <a:pPr lvl="1"/>
            <a:r>
              <a:rPr lang="en-US" dirty="0"/>
              <a:t>A parametric model f(x; p)</a:t>
            </a:r>
          </a:p>
          <a:p>
            <a:r>
              <a:rPr lang="en-US" dirty="0"/>
              <a:t>Output:</a:t>
            </a:r>
          </a:p>
          <a:p>
            <a:pPr lvl="1"/>
            <a:r>
              <a:rPr lang="en-US" dirty="0"/>
              <a:t>Best model p*</a:t>
            </a:r>
          </a:p>
          <a:p>
            <a:r>
              <a:rPr lang="en-US" dirty="0"/>
              <a:t>How?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3A3AD9-EE9C-1C45-A244-4B3FDE4B83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330" b="16430"/>
          <a:stretch/>
        </p:blipFill>
        <p:spPr>
          <a:xfrm>
            <a:off x="2209800" y="968991"/>
            <a:ext cx="3429000" cy="25578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AF252-692C-2E49-BFDB-88F87B80B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30" t="16430"/>
          <a:stretch/>
        </p:blipFill>
        <p:spPr>
          <a:xfrm>
            <a:off x="6324600" y="1066800"/>
            <a:ext cx="3429000" cy="255781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162039-FE77-EB4C-822D-9D3352066081}"/>
              </a:ext>
            </a:extLst>
          </p:cNvPr>
          <p:cNvCxnSpPr/>
          <p:nvPr/>
        </p:nvCxnSpPr>
        <p:spPr>
          <a:xfrm flipV="1">
            <a:off x="5105400" y="2247900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FA802E-1345-BD4E-8C5D-C0543FF5D429}"/>
              </a:ext>
            </a:extLst>
          </p:cNvPr>
          <p:cNvCxnSpPr/>
          <p:nvPr/>
        </p:nvCxnSpPr>
        <p:spPr>
          <a:xfrm flipV="1">
            <a:off x="5288507" y="2659039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99FDB2-A4C3-A04B-ABA0-F7C465930BD5}"/>
              </a:ext>
            </a:extLst>
          </p:cNvPr>
          <p:cNvCxnSpPr/>
          <p:nvPr/>
        </p:nvCxnSpPr>
        <p:spPr>
          <a:xfrm flipV="1">
            <a:off x="5257800" y="1893343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B73C66-111B-FB42-8A84-D1B250BA651F}"/>
              </a:ext>
            </a:extLst>
          </p:cNvPr>
          <p:cNvCxnSpPr/>
          <p:nvPr/>
        </p:nvCxnSpPr>
        <p:spPr>
          <a:xfrm flipV="1">
            <a:off x="5410200" y="1571767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D8E7F90-5453-7A40-A9D7-765E701BE4C9}"/>
              </a:ext>
            </a:extLst>
          </p:cNvPr>
          <p:cNvSpPr txBox="1"/>
          <p:nvPr/>
        </p:nvSpPr>
        <p:spPr>
          <a:xfrm>
            <a:off x="1559258" y="648866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Szeliski book</a:t>
            </a:r>
          </a:p>
        </p:txBody>
      </p:sp>
    </p:spTree>
    <p:extLst>
      <p:ext uri="{BB962C8B-B14F-4D97-AF65-F5344CB8AC3E}">
        <p14:creationId xmlns:p14="http://schemas.microsoft.com/office/powerpoint/2010/main" val="1681727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5D4-24F7-E74A-9B3A-9D596847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translation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277FB-EE5D-3140-BA5F-8D2BC9D77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3581400"/>
            <a:ext cx="8229600" cy="2895600"/>
          </a:xfrm>
        </p:spPr>
        <p:txBody>
          <a:bodyPr>
            <a:normAutofit/>
          </a:bodyPr>
          <a:lstStyle/>
          <a:p>
            <a:r>
              <a:rPr lang="en-US" dirty="0"/>
              <a:t>Input:</a:t>
            </a:r>
          </a:p>
          <a:p>
            <a:pPr lvl="1"/>
            <a:r>
              <a:rPr lang="en-US" dirty="0"/>
              <a:t>Set of matches {(x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1</a:t>
            </a:r>
            <a:r>
              <a:rPr lang="en-US" dirty="0"/>
              <a:t>’), (x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’), (x</a:t>
            </a:r>
            <a:r>
              <a:rPr lang="en-US" baseline="-25000" dirty="0"/>
              <a:t>3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’), (x</a:t>
            </a:r>
            <a:r>
              <a:rPr lang="en-US" baseline="-25000" dirty="0"/>
              <a:t>4</a:t>
            </a:r>
            <a:r>
              <a:rPr lang="en-US" dirty="0"/>
              <a:t>, x</a:t>
            </a:r>
            <a:r>
              <a:rPr lang="en-US" baseline="-25000" dirty="0"/>
              <a:t>4</a:t>
            </a:r>
            <a:r>
              <a:rPr lang="en-US" dirty="0"/>
              <a:t>’)}</a:t>
            </a:r>
          </a:p>
          <a:p>
            <a:pPr lvl="1"/>
            <a:r>
              <a:rPr lang="en-US" dirty="0"/>
              <a:t>Parametric model: </a:t>
            </a:r>
            <a:r>
              <a:rPr lang="en-US" dirty="0">
                <a:solidFill>
                  <a:srgbClr val="FF0000"/>
                </a:solidFill>
              </a:rPr>
              <a:t>f(x; t) = x + t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Parameters p == t, location of origin of A in B</a:t>
            </a:r>
          </a:p>
          <a:p>
            <a:r>
              <a:rPr lang="en-US" dirty="0"/>
              <a:t>Output:</a:t>
            </a:r>
          </a:p>
          <a:p>
            <a:pPr lvl="1"/>
            <a:r>
              <a:rPr lang="en-US" dirty="0"/>
              <a:t>Best model p*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3A3AD9-EE9C-1C45-A244-4B3FDE4B83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330" b="16430"/>
          <a:stretch/>
        </p:blipFill>
        <p:spPr>
          <a:xfrm>
            <a:off x="2209800" y="968991"/>
            <a:ext cx="3429000" cy="25578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AF252-692C-2E49-BFDB-88F87B80B9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330" t="16430"/>
          <a:stretch/>
        </p:blipFill>
        <p:spPr>
          <a:xfrm>
            <a:off x="6324600" y="1066800"/>
            <a:ext cx="3429000" cy="255781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162039-FE77-EB4C-822D-9D3352066081}"/>
              </a:ext>
            </a:extLst>
          </p:cNvPr>
          <p:cNvCxnSpPr/>
          <p:nvPr/>
        </p:nvCxnSpPr>
        <p:spPr>
          <a:xfrm flipV="1">
            <a:off x="5105400" y="2247900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FA802E-1345-BD4E-8C5D-C0543FF5D429}"/>
              </a:ext>
            </a:extLst>
          </p:cNvPr>
          <p:cNvCxnSpPr/>
          <p:nvPr/>
        </p:nvCxnSpPr>
        <p:spPr>
          <a:xfrm flipV="1">
            <a:off x="5288507" y="2659039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99FDB2-A4C3-A04B-ABA0-F7C465930BD5}"/>
              </a:ext>
            </a:extLst>
          </p:cNvPr>
          <p:cNvCxnSpPr/>
          <p:nvPr/>
        </p:nvCxnSpPr>
        <p:spPr>
          <a:xfrm flipV="1">
            <a:off x="5257800" y="1893343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B73C66-111B-FB42-8A84-D1B250BA651F}"/>
              </a:ext>
            </a:extLst>
          </p:cNvPr>
          <p:cNvCxnSpPr/>
          <p:nvPr/>
        </p:nvCxnSpPr>
        <p:spPr>
          <a:xfrm flipV="1">
            <a:off x="5410200" y="1571767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55EA635-AEF0-0C42-A62E-54CC18AB3556}"/>
              </a:ext>
            </a:extLst>
          </p:cNvPr>
          <p:cNvSpPr txBox="1"/>
          <p:nvPr/>
        </p:nvSpPr>
        <p:spPr>
          <a:xfrm>
            <a:off x="1559258" y="648866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Szeliski book</a:t>
            </a:r>
          </a:p>
        </p:txBody>
      </p:sp>
    </p:spTree>
    <p:extLst>
      <p:ext uri="{BB962C8B-B14F-4D97-AF65-F5344CB8AC3E}">
        <p14:creationId xmlns:p14="http://schemas.microsoft.com/office/powerpoint/2010/main" val="2345185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5D4-24F7-E74A-9B3A-9D596847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translation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277FB-EE5D-3140-BA5F-8D2BC9D77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3581400"/>
            <a:ext cx="8229600" cy="2895600"/>
          </a:xfrm>
        </p:spPr>
        <p:txBody>
          <a:bodyPr>
            <a:normAutofit/>
          </a:bodyPr>
          <a:lstStyle/>
          <a:p>
            <a:r>
              <a:rPr lang="en-US" dirty="0"/>
              <a:t>Input:</a:t>
            </a:r>
          </a:p>
          <a:p>
            <a:pPr lvl="1"/>
            <a:r>
              <a:rPr lang="en-US" dirty="0"/>
              <a:t>Set of matches {(x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1</a:t>
            </a:r>
            <a:r>
              <a:rPr lang="en-US" dirty="0"/>
              <a:t>’), (x</a:t>
            </a:r>
            <a:r>
              <a:rPr lang="en-US" baseline="-25000" dirty="0"/>
              <a:t>2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’), (x</a:t>
            </a:r>
            <a:r>
              <a:rPr lang="en-US" baseline="-25000" dirty="0"/>
              <a:t>3</a:t>
            </a:r>
            <a:r>
              <a:rPr lang="en-US" dirty="0"/>
              <a:t>, x</a:t>
            </a:r>
            <a:r>
              <a:rPr lang="en-US" baseline="-25000" dirty="0"/>
              <a:t>3</a:t>
            </a:r>
            <a:r>
              <a:rPr lang="en-US" dirty="0"/>
              <a:t>’), (x</a:t>
            </a:r>
            <a:r>
              <a:rPr lang="en-US" baseline="-25000" dirty="0"/>
              <a:t>4</a:t>
            </a:r>
            <a:r>
              <a:rPr lang="en-US" dirty="0"/>
              <a:t>, x</a:t>
            </a:r>
            <a:r>
              <a:rPr lang="en-US" baseline="-25000" dirty="0"/>
              <a:t>4</a:t>
            </a:r>
            <a:r>
              <a:rPr lang="en-US" dirty="0"/>
              <a:t>’)}</a:t>
            </a:r>
          </a:p>
          <a:p>
            <a:pPr lvl="1"/>
            <a:r>
              <a:rPr lang="en-US" dirty="0"/>
              <a:t>Parametric model: </a:t>
            </a:r>
            <a:r>
              <a:rPr lang="en-US" dirty="0">
                <a:solidFill>
                  <a:srgbClr val="FF0000"/>
                </a:solidFill>
              </a:rPr>
              <a:t>f(x; t) = x + t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Parameters p == t, location of origin of A in B</a:t>
            </a:r>
          </a:p>
          <a:p>
            <a:r>
              <a:rPr lang="en-US" dirty="0"/>
              <a:t>Question for class:</a:t>
            </a:r>
          </a:p>
          <a:p>
            <a:pPr lvl="1"/>
            <a:r>
              <a:rPr lang="en-US" dirty="0"/>
              <a:t>What is your best guess for model p* 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3A3AD9-EE9C-1C45-A244-4B3FDE4B83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330" b="16430"/>
          <a:stretch/>
        </p:blipFill>
        <p:spPr>
          <a:xfrm>
            <a:off x="2209800" y="968991"/>
            <a:ext cx="3429000" cy="25578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AF252-692C-2E49-BFDB-88F87B80B9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330" t="16430"/>
          <a:stretch/>
        </p:blipFill>
        <p:spPr>
          <a:xfrm>
            <a:off x="6324600" y="1066800"/>
            <a:ext cx="3429000" cy="255781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162039-FE77-EB4C-822D-9D3352066081}"/>
              </a:ext>
            </a:extLst>
          </p:cNvPr>
          <p:cNvCxnSpPr/>
          <p:nvPr/>
        </p:nvCxnSpPr>
        <p:spPr>
          <a:xfrm flipV="1">
            <a:off x="5105400" y="2247900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FA802E-1345-BD4E-8C5D-C0543FF5D429}"/>
              </a:ext>
            </a:extLst>
          </p:cNvPr>
          <p:cNvCxnSpPr/>
          <p:nvPr/>
        </p:nvCxnSpPr>
        <p:spPr>
          <a:xfrm flipV="1">
            <a:off x="5288507" y="2659039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99FDB2-A4C3-A04B-ABA0-F7C465930BD5}"/>
              </a:ext>
            </a:extLst>
          </p:cNvPr>
          <p:cNvCxnSpPr/>
          <p:nvPr/>
        </p:nvCxnSpPr>
        <p:spPr>
          <a:xfrm flipV="1">
            <a:off x="5257800" y="1893343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B73C66-111B-FB42-8A84-D1B250BA651F}"/>
              </a:ext>
            </a:extLst>
          </p:cNvPr>
          <p:cNvCxnSpPr/>
          <p:nvPr/>
        </p:nvCxnSpPr>
        <p:spPr>
          <a:xfrm flipV="1">
            <a:off x="5410200" y="1571767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55EA635-AEF0-0C42-A62E-54CC18AB3556}"/>
              </a:ext>
            </a:extLst>
          </p:cNvPr>
          <p:cNvSpPr txBox="1"/>
          <p:nvPr/>
        </p:nvSpPr>
        <p:spPr>
          <a:xfrm>
            <a:off x="1559258" y="648866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Szeliski book</a:t>
            </a:r>
          </a:p>
        </p:txBody>
      </p:sp>
    </p:spTree>
    <p:extLst>
      <p:ext uri="{BB962C8B-B14F-4D97-AF65-F5344CB8AC3E}">
        <p14:creationId xmlns:p14="http://schemas.microsoft.com/office/powerpoint/2010/main" val="208296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5D4-24F7-E74A-9B3A-9D596847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translation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277FB-EE5D-3140-BA5F-8D2BC9D77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3505201"/>
            <a:ext cx="8229600" cy="2138149"/>
          </a:xfrm>
        </p:spPr>
        <p:txBody>
          <a:bodyPr>
            <a:normAutofit/>
          </a:bodyPr>
          <a:lstStyle/>
          <a:p>
            <a:r>
              <a:rPr lang="en-US" dirty="0"/>
              <a:t>How?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One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correspondence</a:t>
            </a:r>
            <a:r>
              <a:rPr lang="en-US" dirty="0"/>
              <a:t> x1 = [600, 150], x1’ = [50, 50] </a:t>
            </a:r>
          </a:p>
          <a:p>
            <a:pPr lvl="1"/>
            <a:r>
              <a:rPr lang="en-US" dirty="0"/>
              <a:t>Parametric model: x’ = f(x; t) = x + t</a:t>
            </a:r>
            <a:br>
              <a:rPr lang="en-US" dirty="0"/>
            </a:br>
            <a:r>
              <a:rPr lang="en-US" dirty="0"/>
              <a:t>=&gt; </a:t>
            </a:r>
            <a:r>
              <a:rPr lang="en-US" dirty="0">
                <a:solidFill>
                  <a:srgbClr val="FF0000"/>
                </a:solidFill>
              </a:rPr>
              <a:t>t = x’- 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3A3AD9-EE9C-1C45-A244-4B3FDE4B8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r="44330" b="16430"/>
          <a:stretch/>
        </p:blipFill>
        <p:spPr>
          <a:xfrm>
            <a:off x="2209800" y="968991"/>
            <a:ext cx="3429000" cy="25578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AF252-692C-2E49-BFDB-88F87B80B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l="44330" t="16430"/>
          <a:stretch/>
        </p:blipFill>
        <p:spPr>
          <a:xfrm>
            <a:off x="6324600" y="1066800"/>
            <a:ext cx="3429000" cy="255781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162039-FE77-EB4C-822D-9D3352066081}"/>
              </a:ext>
            </a:extLst>
          </p:cNvPr>
          <p:cNvCxnSpPr/>
          <p:nvPr/>
        </p:nvCxnSpPr>
        <p:spPr>
          <a:xfrm flipV="1">
            <a:off x="5105400" y="2247900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FA802E-1345-BD4E-8C5D-C0543FF5D429}"/>
              </a:ext>
            </a:extLst>
          </p:cNvPr>
          <p:cNvCxnSpPr/>
          <p:nvPr/>
        </p:nvCxnSpPr>
        <p:spPr>
          <a:xfrm flipV="1">
            <a:off x="5288507" y="2659039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99FDB2-A4C3-A04B-ABA0-F7C465930BD5}"/>
              </a:ext>
            </a:extLst>
          </p:cNvPr>
          <p:cNvCxnSpPr/>
          <p:nvPr/>
        </p:nvCxnSpPr>
        <p:spPr>
          <a:xfrm flipV="1">
            <a:off x="5257800" y="1893343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B73C66-111B-FB42-8A84-D1B250BA651F}"/>
              </a:ext>
            </a:extLst>
          </p:cNvPr>
          <p:cNvCxnSpPr/>
          <p:nvPr/>
        </p:nvCxnSpPr>
        <p:spPr>
          <a:xfrm flipV="1">
            <a:off x="5410200" y="1571767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AED8739-87B6-B746-BEBD-4E34746267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330" t="16430" r="2474" b="5128"/>
          <a:stretch/>
        </p:blipFill>
        <p:spPr>
          <a:xfrm>
            <a:off x="5029200" y="1447801"/>
            <a:ext cx="3276600" cy="24008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0F0298-B097-8647-B2B1-7F6A68CFA5E4}"/>
              </a:ext>
            </a:extLst>
          </p:cNvPr>
          <p:cNvSpPr txBox="1"/>
          <p:nvPr/>
        </p:nvSpPr>
        <p:spPr>
          <a:xfrm>
            <a:off x="2748099" y="5608094"/>
            <a:ext cx="61029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=&gt; t = [50-600, 40-150] = [-550, -100]</a:t>
            </a:r>
          </a:p>
          <a:p>
            <a:endParaRPr lang="en-US" sz="28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6308CDD-05C9-9B4A-ABDE-AB817C6988EF}"/>
              </a:ext>
            </a:extLst>
          </p:cNvPr>
          <p:cNvCxnSpPr>
            <a:cxnSpLocks/>
          </p:cNvCxnSpPr>
          <p:nvPr/>
        </p:nvCxnSpPr>
        <p:spPr>
          <a:xfrm>
            <a:off x="2362200" y="1447800"/>
            <a:ext cx="266700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6858989-64F3-0145-9A6C-EE3D3759B66D}"/>
              </a:ext>
            </a:extLst>
          </p:cNvPr>
          <p:cNvCxnSpPr>
            <a:cxnSpLocks/>
          </p:cNvCxnSpPr>
          <p:nvPr/>
        </p:nvCxnSpPr>
        <p:spPr>
          <a:xfrm>
            <a:off x="2359925" y="1055133"/>
            <a:ext cx="0" cy="380999"/>
          </a:xfrm>
          <a:prstGeom prst="straightConnector1">
            <a:avLst/>
          </a:prstGeom>
          <a:ln w="28575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3EAC854-6128-434C-AC4B-1099D5DB9736}"/>
              </a:ext>
            </a:extLst>
          </p:cNvPr>
          <p:cNvSpPr/>
          <p:nvPr/>
        </p:nvSpPr>
        <p:spPr>
          <a:xfrm>
            <a:off x="1803618" y="685800"/>
            <a:ext cx="1364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[-550, -100]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82AAF4-89E4-4C49-BD29-0D1CC4E4A2D7}"/>
              </a:ext>
            </a:extLst>
          </p:cNvPr>
          <p:cNvSpPr txBox="1"/>
          <p:nvPr/>
        </p:nvSpPr>
        <p:spPr>
          <a:xfrm>
            <a:off x="1559258" y="648866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Szeliski book</a:t>
            </a:r>
          </a:p>
        </p:txBody>
      </p:sp>
    </p:spTree>
    <p:extLst>
      <p:ext uri="{BB962C8B-B14F-4D97-AF65-F5344CB8AC3E}">
        <p14:creationId xmlns:p14="http://schemas.microsoft.com/office/powerpoint/2010/main" val="1530823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5D4-24F7-E74A-9B3A-9D596847D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translation via least-squares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277FB-EE5D-3140-BA5F-8D2BC9D77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3505201"/>
            <a:ext cx="8229600" cy="2138149"/>
          </a:xfrm>
        </p:spPr>
        <p:txBody>
          <a:bodyPr>
            <a:normAutofit/>
          </a:bodyPr>
          <a:lstStyle/>
          <a:p>
            <a:r>
              <a:rPr lang="en-US" dirty="0"/>
              <a:t>How?</a:t>
            </a:r>
          </a:p>
          <a:p>
            <a:pPr lvl="1"/>
            <a:r>
              <a:rPr lang="en-US" dirty="0"/>
              <a:t>A set of matches {(x</a:t>
            </a:r>
            <a:r>
              <a:rPr lang="en-US" baseline="-25000" dirty="0"/>
              <a:t>i</a:t>
            </a:r>
            <a:r>
              <a:rPr lang="en-US" dirty="0"/>
              <a:t>, x</a:t>
            </a:r>
            <a:r>
              <a:rPr lang="en-US" baseline="-25000" dirty="0"/>
              <a:t>i</a:t>
            </a:r>
            <a:r>
              <a:rPr lang="en-US" dirty="0"/>
              <a:t>’)}</a:t>
            </a:r>
          </a:p>
          <a:p>
            <a:pPr lvl="1"/>
            <a:r>
              <a:rPr lang="en-US" dirty="0"/>
              <a:t>Parametric model: f(x; t) = x + t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Minimize sum of squared residuals: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3A3AD9-EE9C-1C45-A244-4B3FDE4B83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r="44330" b="16430"/>
          <a:stretch/>
        </p:blipFill>
        <p:spPr>
          <a:xfrm>
            <a:off x="2209800" y="968991"/>
            <a:ext cx="3429000" cy="25578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3AF252-692C-2E49-BFDB-88F87B80B9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l="44330" t="16430"/>
          <a:stretch/>
        </p:blipFill>
        <p:spPr>
          <a:xfrm>
            <a:off x="6324600" y="1066800"/>
            <a:ext cx="3429000" cy="255781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162039-FE77-EB4C-822D-9D3352066081}"/>
              </a:ext>
            </a:extLst>
          </p:cNvPr>
          <p:cNvCxnSpPr/>
          <p:nvPr/>
        </p:nvCxnSpPr>
        <p:spPr>
          <a:xfrm flipV="1">
            <a:off x="5105400" y="2247900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FA802E-1345-BD4E-8C5D-C0543FF5D429}"/>
              </a:ext>
            </a:extLst>
          </p:cNvPr>
          <p:cNvCxnSpPr/>
          <p:nvPr/>
        </p:nvCxnSpPr>
        <p:spPr>
          <a:xfrm flipV="1">
            <a:off x="5288507" y="2659039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99FDB2-A4C3-A04B-ABA0-F7C465930BD5}"/>
              </a:ext>
            </a:extLst>
          </p:cNvPr>
          <p:cNvCxnSpPr/>
          <p:nvPr/>
        </p:nvCxnSpPr>
        <p:spPr>
          <a:xfrm flipV="1">
            <a:off x="5257800" y="1893343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4B73C66-111B-FB42-8A84-D1B250BA651F}"/>
              </a:ext>
            </a:extLst>
          </p:cNvPr>
          <p:cNvCxnSpPr/>
          <p:nvPr/>
        </p:nvCxnSpPr>
        <p:spPr>
          <a:xfrm flipV="1">
            <a:off x="5410200" y="1571767"/>
            <a:ext cx="1371600" cy="4191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AED8739-87B6-B746-BEBD-4E34746267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330" t="16430" r="2474" b="5128"/>
          <a:stretch/>
        </p:blipFill>
        <p:spPr>
          <a:xfrm>
            <a:off x="5029200" y="1447801"/>
            <a:ext cx="3276600" cy="24008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73E1D4-F414-DD42-BB05-D8CF6D01C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1350" y="5545540"/>
            <a:ext cx="5829300" cy="1003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A178DE1-5ECE-4A4F-9EB1-2DAC3C62E1A8}"/>
              </a:ext>
            </a:extLst>
          </p:cNvPr>
          <p:cNvSpPr txBox="1"/>
          <p:nvPr/>
        </p:nvSpPr>
        <p:spPr>
          <a:xfrm>
            <a:off x="1559258" y="648866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Image credit Szeliski book</a:t>
            </a:r>
          </a:p>
        </p:txBody>
      </p:sp>
    </p:spTree>
    <p:extLst>
      <p:ext uri="{BB962C8B-B14F-4D97-AF65-F5344CB8AC3E}">
        <p14:creationId xmlns:p14="http://schemas.microsoft.com/office/powerpoint/2010/main" val="612854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6A3A-4807-5944-8D89-F6710C79C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solve?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F79398-1437-734C-9C87-CDD4DCB44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096" y="838200"/>
            <a:ext cx="7685809" cy="587563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468599E-37D4-4E4B-8BFB-D8302592E8CB}"/>
                  </a:ext>
                </a:extLst>
              </p14:cNvPr>
              <p14:cNvContentPartPr/>
              <p14:nvPr/>
            </p14:nvContentPartPr>
            <p14:xfrm>
              <a:off x="7362029" y="806094"/>
              <a:ext cx="859680" cy="7419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468599E-37D4-4E4B-8BFB-D8302592E8C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353029" y="797094"/>
                <a:ext cx="877320" cy="75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90236BA-D691-5540-B266-901468439862}"/>
                  </a:ext>
                </a:extLst>
              </p14:cNvPr>
              <p14:cNvContentPartPr/>
              <p14:nvPr/>
            </p14:nvContentPartPr>
            <p14:xfrm>
              <a:off x="4695509" y="5876694"/>
              <a:ext cx="1595160" cy="4701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90236BA-D691-5540-B266-90146843986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86509" y="5867694"/>
                <a:ext cx="1612800" cy="4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1690CFE-B18E-5144-90FF-EDA39A219445}"/>
                  </a:ext>
                </a:extLst>
              </p14:cNvPr>
              <p14:cNvContentPartPr/>
              <p14:nvPr/>
            </p14:nvContentPartPr>
            <p14:xfrm>
              <a:off x="4169909" y="5212494"/>
              <a:ext cx="334440" cy="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1690CFE-B18E-5144-90FF-EDA39A21944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160909" y="5203494"/>
                <a:ext cx="35208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B2FB5F85-0013-2043-8B1A-E8348051482F}"/>
              </a:ext>
            </a:extLst>
          </p:cNvPr>
          <p:cNvSpPr txBox="1"/>
          <p:nvPr/>
        </p:nvSpPr>
        <p:spPr>
          <a:xfrm>
            <a:off x="8254691" y="621428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  <a:latin typeface="Comic Sans MS" panose="030F0902030302020204" pitchFamily="66" charset="0"/>
              </a:rPr>
              <a:t>Jacobian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7DCB4A-6DA2-3A43-BA4F-DCA0E61ABD25}"/>
              </a:ext>
            </a:extLst>
          </p:cNvPr>
          <p:cNvSpPr txBox="1"/>
          <p:nvPr/>
        </p:nvSpPr>
        <p:spPr>
          <a:xfrm>
            <a:off x="3558660" y="6344506"/>
            <a:ext cx="101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  <a:latin typeface="Comic Sans MS" panose="030F0902030302020204" pitchFamily="66" charset="0"/>
              </a:rPr>
              <a:t>Hessian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976C0B-A605-1A40-95FD-5CDF249D5E11}"/>
              </a:ext>
            </a:extLst>
          </p:cNvPr>
          <p:cNvSpPr txBox="1"/>
          <p:nvPr/>
        </p:nvSpPr>
        <p:spPr>
          <a:xfrm>
            <a:off x="2070652" y="5027828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  <a:latin typeface="Comic Sans MS" panose="030F0902030302020204" pitchFamily="66" charset="0"/>
              </a:rPr>
              <a:t>Normal equations</a:t>
            </a:r>
          </a:p>
        </p:txBody>
      </p:sp>
    </p:spTree>
    <p:extLst>
      <p:ext uri="{BB962C8B-B14F-4D97-AF65-F5344CB8AC3E}">
        <p14:creationId xmlns:p14="http://schemas.microsoft.com/office/powerpoint/2010/main" val="25717936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heme4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4" id="{5A91787F-FADF-4622-A7FE-36ED0CAD60D9}" vid="{063E6F3D-AFA5-48E1-84EC-1D02049281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1097</Words>
  <Application>Microsoft Office PowerPoint</Application>
  <PresentationFormat>Widescreen</PresentationFormat>
  <Paragraphs>219</Paragraphs>
  <Slides>34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Arial Black</vt:lpstr>
      <vt:lpstr>Avenir Book</vt:lpstr>
      <vt:lpstr>Calibri</vt:lpstr>
      <vt:lpstr>Comic Sans MS</vt:lpstr>
      <vt:lpstr>Verdana</vt:lpstr>
      <vt:lpstr>Theme4</vt:lpstr>
      <vt:lpstr>19CSE435: Computer Vision </vt:lpstr>
      <vt:lpstr>Feature-based Image Alignment</vt:lpstr>
      <vt:lpstr>2D Alignment</vt:lpstr>
      <vt:lpstr>2D Alignment</vt:lpstr>
      <vt:lpstr>2D translation estimation</vt:lpstr>
      <vt:lpstr>2D translation estimation</vt:lpstr>
      <vt:lpstr>2D translation estimation</vt:lpstr>
      <vt:lpstr>2D translation via least-squares</vt:lpstr>
      <vt:lpstr>How to solve?</vt:lpstr>
      <vt:lpstr>Linear models menagerie</vt:lpstr>
      <vt:lpstr>2D translation via least-squares</vt:lpstr>
      <vt:lpstr>Oops I lied !!! Euclidean is not linear!</vt:lpstr>
      <vt:lpstr>Nonlinear Least Squares</vt:lpstr>
      <vt:lpstr>Projective/H</vt:lpstr>
      <vt:lpstr>Closed Form H</vt:lpstr>
      <vt:lpstr>RANSAC</vt:lpstr>
      <vt:lpstr>Motivation</vt:lpstr>
      <vt:lpstr>Mosaicking: Homography</vt:lpstr>
      <vt:lpstr>Two-view geometry (next lecture)</vt:lpstr>
      <vt:lpstr>Omnidirectional example</vt:lpstr>
      <vt:lpstr>Simpler Example</vt:lpstr>
      <vt:lpstr>Discard Outliers</vt:lpstr>
      <vt:lpstr>Main Idea</vt:lpstr>
      <vt:lpstr>Why will this work ?</vt:lpstr>
      <vt:lpstr>Best Line has most support</vt:lpstr>
      <vt:lpstr>In General</vt:lpstr>
      <vt:lpstr>RANSAC</vt:lpstr>
      <vt:lpstr>Distance Threshold</vt:lpstr>
      <vt:lpstr>How many samples ?</vt:lpstr>
      <vt:lpstr>Calculate N</vt:lpstr>
      <vt:lpstr>Example</vt:lpstr>
      <vt:lpstr>Remarks</vt:lpstr>
      <vt:lpstr>Threshold T</vt:lpstr>
      <vt:lpstr>Adaptive 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19CSE435: Computer Vision </dc:title>
  <dc:creator>Nandi Vardhan Harlalli Rajendra</dc:creator>
  <cp:lastModifiedBy>Nandi Vardhan Harlalli Rajendra</cp:lastModifiedBy>
  <cp:revision>1</cp:revision>
  <dcterms:created xsi:type="dcterms:W3CDTF">2022-05-20T06:01:00Z</dcterms:created>
  <dcterms:modified xsi:type="dcterms:W3CDTF">2022-05-20T06:03:51Z</dcterms:modified>
</cp:coreProperties>
</file>

<file path=docProps/thumbnail.jpeg>
</file>